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Lst>
  <p:notesMasterIdLst>
    <p:notesMasterId r:id="rId44"/>
  </p:notesMasterIdLst>
  <p:handoutMasterIdLst>
    <p:handoutMasterId r:id="rId45"/>
  </p:handoutMasterIdLst>
  <p:sldIdLst>
    <p:sldId id="276" r:id="rId2"/>
    <p:sldId id="283" r:id="rId3"/>
    <p:sldId id="391" r:id="rId4"/>
    <p:sldId id="347" r:id="rId5"/>
    <p:sldId id="357" r:id="rId6"/>
    <p:sldId id="358" r:id="rId7"/>
    <p:sldId id="360" r:id="rId8"/>
    <p:sldId id="356" r:id="rId9"/>
    <p:sldId id="346" r:id="rId10"/>
    <p:sldId id="342" r:id="rId11"/>
    <p:sldId id="344" r:id="rId12"/>
    <p:sldId id="392" r:id="rId13"/>
    <p:sldId id="361" r:id="rId14"/>
    <p:sldId id="362" r:id="rId15"/>
    <p:sldId id="363" r:id="rId16"/>
    <p:sldId id="364" r:id="rId17"/>
    <p:sldId id="365" r:id="rId18"/>
    <p:sldId id="366" r:id="rId19"/>
    <p:sldId id="367" r:id="rId20"/>
    <p:sldId id="368" r:id="rId21"/>
    <p:sldId id="369" r:id="rId22"/>
    <p:sldId id="370" r:id="rId23"/>
    <p:sldId id="371" r:id="rId24"/>
    <p:sldId id="372" r:id="rId25"/>
    <p:sldId id="373" r:id="rId26"/>
    <p:sldId id="374" r:id="rId27"/>
    <p:sldId id="375" r:id="rId28"/>
    <p:sldId id="376" r:id="rId29"/>
    <p:sldId id="377" r:id="rId30"/>
    <p:sldId id="378" r:id="rId31"/>
    <p:sldId id="379" r:id="rId32"/>
    <p:sldId id="380" r:id="rId33"/>
    <p:sldId id="381" r:id="rId34"/>
    <p:sldId id="382" r:id="rId35"/>
    <p:sldId id="383" r:id="rId36"/>
    <p:sldId id="384" r:id="rId37"/>
    <p:sldId id="385" r:id="rId38"/>
    <p:sldId id="386" r:id="rId39"/>
    <p:sldId id="387" r:id="rId40"/>
    <p:sldId id="388" r:id="rId41"/>
    <p:sldId id="389" r:id="rId42"/>
    <p:sldId id="390" r:id="rId43"/>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C0000F"/>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4" autoAdjust="0"/>
    <p:restoredTop sz="90518" autoAdjust="0"/>
  </p:normalViewPr>
  <p:slideViewPr>
    <p:cSldViewPr snapToGrid="0" snapToObjects="1">
      <p:cViewPr>
        <p:scale>
          <a:sx n="100" d="100"/>
          <a:sy n="100" d="100"/>
        </p:scale>
        <p:origin x="-318" y="246"/>
      </p:cViewPr>
      <p:guideLst>
        <p:guide orient="horz" pos="3949"/>
        <p:guide orient="horz" pos="1545"/>
        <p:guide pos="433"/>
        <p:guide pos="5335"/>
        <p:guide pos="42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8" d="100"/>
          <a:sy n="78" d="100"/>
        </p:scale>
        <p:origin x="-3366"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A4EF48-731F-4399-9363-E024A69D0E8B}" type="doc">
      <dgm:prSet loTypeId="urn:microsoft.com/office/officeart/2009/3/layout/PlusandMinus" loCatId="relationship" qsTypeId="urn:microsoft.com/office/officeart/2005/8/quickstyle/3d4" qsCatId="3D" csTypeId="urn:microsoft.com/office/officeart/2005/8/colors/accent5_2" csCatId="accent5" phldr="1"/>
      <dgm:spPr/>
      <dgm:t>
        <a:bodyPr/>
        <a:lstStyle/>
        <a:p>
          <a:endParaRPr lang="de-DE"/>
        </a:p>
      </dgm:t>
    </dgm:pt>
    <dgm:pt modelId="{20D83F37-50E7-4F8F-AF4F-8CD270C1DDB5}">
      <dgm:prSet phldrT="[Text]" custT="1"/>
      <dgm:spPr/>
      <dgm:t>
        <a:bodyPr/>
        <a:lstStyle/>
        <a:p>
          <a:r>
            <a:rPr lang="de-DE" sz="1400" dirty="0" smtClean="0">
              <a:latin typeface="Calibri" panose="020F0502020204030204" pitchFamily="34" charset="0"/>
            </a:rPr>
            <a:t>Schaffung neuer Jobs in den grünen Sektoren und Prozessen (z.B. erneuerbare Energien, Energieeffizienz)</a:t>
          </a:r>
          <a:endParaRPr lang="de-DE" sz="1400" dirty="0">
            <a:latin typeface="Calibri" panose="020F0502020204030204" pitchFamily="34" charset="0"/>
          </a:endParaRPr>
        </a:p>
      </dgm:t>
    </dgm:pt>
    <dgm:pt modelId="{0AF1B607-7EFE-4D28-80F8-055F244C74E8}" type="parTrans" cxnId="{AD1D2E48-9837-40EC-81FF-465226AF8E6F}">
      <dgm:prSet/>
      <dgm:spPr/>
      <dgm:t>
        <a:bodyPr/>
        <a:lstStyle/>
        <a:p>
          <a:endParaRPr lang="de-DE"/>
        </a:p>
      </dgm:t>
    </dgm:pt>
    <dgm:pt modelId="{9422CAA7-CB67-41BE-A4CB-B384C9628BE8}" type="sibTrans" cxnId="{AD1D2E48-9837-40EC-81FF-465226AF8E6F}">
      <dgm:prSet/>
      <dgm:spPr/>
      <dgm:t>
        <a:bodyPr/>
        <a:lstStyle/>
        <a:p>
          <a:endParaRPr lang="de-DE"/>
        </a:p>
      </dgm:t>
    </dgm:pt>
    <dgm:pt modelId="{20A04794-3FA0-4ED2-ADD5-B7F6128F1529}">
      <dgm:prSet phldrT="[Text]" custT="1"/>
      <dgm:spPr/>
      <dgm:t>
        <a:bodyPr/>
        <a:lstStyle/>
        <a:p>
          <a:r>
            <a:rPr lang="de-DE" sz="1400" dirty="0" smtClean="0">
              <a:latin typeface="Calibri" panose="020F0502020204030204" pitchFamily="34" charset="0"/>
            </a:rPr>
            <a:t>Abbau alter Jobs in den braunen Sektoren und Prozessen (z.B. fossile Brennstoffe und Energieintensive Produktion) </a:t>
          </a:r>
          <a:endParaRPr lang="de-DE" sz="1400" dirty="0">
            <a:latin typeface="Calibri" panose="020F0502020204030204" pitchFamily="34" charset="0"/>
          </a:endParaRPr>
        </a:p>
      </dgm:t>
    </dgm:pt>
    <dgm:pt modelId="{487A0398-1406-401B-8FD8-BA6C0D670B25}" type="parTrans" cxnId="{035F2306-4FC4-4525-9AA5-19DB2C1557CE}">
      <dgm:prSet/>
      <dgm:spPr/>
      <dgm:t>
        <a:bodyPr/>
        <a:lstStyle/>
        <a:p>
          <a:endParaRPr lang="de-DE"/>
        </a:p>
      </dgm:t>
    </dgm:pt>
    <dgm:pt modelId="{C3D84B66-AA11-4866-926F-4FDBC5E328DC}" type="sibTrans" cxnId="{035F2306-4FC4-4525-9AA5-19DB2C1557CE}">
      <dgm:prSet/>
      <dgm:spPr/>
      <dgm:t>
        <a:bodyPr/>
        <a:lstStyle/>
        <a:p>
          <a:endParaRPr lang="de-DE"/>
        </a:p>
      </dgm:t>
    </dgm:pt>
    <dgm:pt modelId="{FA6467E6-F914-46E5-91CD-FD78C2F2F0BD}" type="pres">
      <dgm:prSet presAssocID="{B8A4EF48-731F-4399-9363-E024A69D0E8B}" presName="Name0" presStyleCnt="0">
        <dgm:presLayoutVars>
          <dgm:chMax val="2"/>
          <dgm:chPref val="2"/>
          <dgm:dir/>
          <dgm:animOne/>
          <dgm:resizeHandles val="exact"/>
        </dgm:presLayoutVars>
      </dgm:prSet>
      <dgm:spPr/>
      <dgm:t>
        <a:bodyPr/>
        <a:lstStyle/>
        <a:p>
          <a:endParaRPr lang="de-DE"/>
        </a:p>
      </dgm:t>
    </dgm:pt>
    <dgm:pt modelId="{F8D7EC8E-4F0E-4FE3-9A2A-0570A7750902}" type="pres">
      <dgm:prSet presAssocID="{B8A4EF48-731F-4399-9363-E024A69D0E8B}" presName="Background" presStyleLbl="bgImgPlace1" presStyleIdx="0" presStyleCnt="1"/>
      <dgm:spPr/>
    </dgm:pt>
    <dgm:pt modelId="{1FB9D9C0-F4E1-4CDB-B604-C14B0804E4C7}" type="pres">
      <dgm:prSet presAssocID="{B8A4EF48-731F-4399-9363-E024A69D0E8B}" presName="ParentText1" presStyleLbl="revTx" presStyleIdx="0" presStyleCnt="2">
        <dgm:presLayoutVars>
          <dgm:chMax val="0"/>
          <dgm:chPref val="0"/>
          <dgm:bulletEnabled val="1"/>
        </dgm:presLayoutVars>
      </dgm:prSet>
      <dgm:spPr/>
      <dgm:t>
        <a:bodyPr/>
        <a:lstStyle/>
        <a:p>
          <a:endParaRPr lang="de-DE"/>
        </a:p>
      </dgm:t>
    </dgm:pt>
    <dgm:pt modelId="{5DFB23DD-C546-45A0-85EF-451567CCEED9}" type="pres">
      <dgm:prSet presAssocID="{B8A4EF48-731F-4399-9363-E024A69D0E8B}" presName="ParentText2" presStyleLbl="revTx" presStyleIdx="1" presStyleCnt="2">
        <dgm:presLayoutVars>
          <dgm:chMax val="0"/>
          <dgm:chPref val="0"/>
          <dgm:bulletEnabled val="1"/>
        </dgm:presLayoutVars>
      </dgm:prSet>
      <dgm:spPr/>
      <dgm:t>
        <a:bodyPr/>
        <a:lstStyle/>
        <a:p>
          <a:endParaRPr lang="de-DE"/>
        </a:p>
      </dgm:t>
    </dgm:pt>
    <dgm:pt modelId="{AB8622B6-2BBD-4393-89EE-60B6F3DA522C}" type="pres">
      <dgm:prSet presAssocID="{B8A4EF48-731F-4399-9363-E024A69D0E8B}" presName="Plus" presStyleLbl="alignNode1" presStyleIdx="0" presStyleCnt="2">
        <dgm:style>
          <a:lnRef idx="1">
            <a:schemeClr val="accent5"/>
          </a:lnRef>
          <a:fillRef idx="3">
            <a:schemeClr val="accent5"/>
          </a:fillRef>
          <a:effectRef idx="2">
            <a:schemeClr val="accent5"/>
          </a:effectRef>
          <a:fontRef idx="minor">
            <a:schemeClr val="lt1"/>
          </a:fontRef>
        </dgm:style>
      </dgm:prSet>
      <dgm:spPr/>
    </dgm:pt>
    <dgm:pt modelId="{416B3BF8-1A35-42EA-B615-AAB317EE055C}" type="pres">
      <dgm:prSet presAssocID="{B8A4EF48-731F-4399-9363-E024A69D0E8B}" presName="Minus" presStyleLbl="alignNode1" presStyleIdx="1" presStyleCnt="2">
        <dgm:style>
          <a:lnRef idx="1">
            <a:schemeClr val="accent1"/>
          </a:lnRef>
          <a:fillRef idx="3">
            <a:schemeClr val="accent1"/>
          </a:fillRef>
          <a:effectRef idx="2">
            <a:schemeClr val="accent1"/>
          </a:effectRef>
          <a:fontRef idx="minor">
            <a:schemeClr val="lt1"/>
          </a:fontRef>
        </dgm:style>
      </dgm:prSet>
      <dgm:spPr/>
    </dgm:pt>
    <dgm:pt modelId="{A4278501-65DE-4081-804E-5CDA4288CE0B}" type="pres">
      <dgm:prSet presAssocID="{B8A4EF48-731F-4399-9363-E024A69D0E8B}" presName="Divider" presStyleLbl="parChTrans1D1" presStyleIdx="0" presStyleCnt="1"/>
      <dgm:spPr/>
    </dgm:pt>
  </dgm:ptLst>
  <dgm:cxnLst>
    <dgm:cxn modelId="{9FB3A3FD-FA5E-45D8-9150-F5728F674BDB}" type="presOf" srcId="{20A04794-3FA0-4ED2-ADD5-B7F6128F1529}" destId="{5DFB23DD-C546-45A0-85EF-451567CCEED9}" srcOrd="0" destOrd="0" presId="urn:microsoft.com/office/officeart/2009/3/layout/PlusandMinus"/>
    <dgm:cxn modelId="{035F2306-4FC4-4525-9AA5-19DB2C1557CE}" srcId="{B8A4EF48-731F-4399-9363-E024A69D0E8B}" destId="{20A04794-3FA0-4ED2-ADD5-B7F6128F1529}" srcOrd="1" destOrd="0" parTransId="{487A0398-1406-401B-8FD8-BA6C0D670B25}" sibTransId="{C3D84B66-AA11-4866-926F-4FDBC5E328DC}"/>
    <dgm:cxn modelId="{AD1D2E48-9837-40EC-81FF-465226AF8E6F}" srcId="{B8A4EF48-731F-4399-9363-E024A69D0E8B}" destId="{20D83F37-50E7-4F8F-AF4F-8CD270C1DDB5}" srcOrd="0" destOrd="0" parTransId="{0AF1B607-7EFE-4D28-80F8-055F244C74E8}" sibTransId="{9422CAA7-CB67-41BE-A4CB-B384C9628BE8}"/>
    <dgm:cxn modelId="{1257FB91-2B11-437C-9D06-8B5E3F9F482E}" type="presOf" srcId="{B8A4EF48-731F-4399-9363-E024A69D0E8B}" destId="{FA6467E6-F914-46E5-91CD-FD78C2F2F0BD}" srcOrd="0" destOrd="0" presId="urn:microsoft.com/office/officeart/2009/3/layout/PlusandMinus"/>
    <dgm:cxn modelId="{88BB8695-F8FD-4CBA-97E7-9104FE6E4A38}" type="presOf" srcId="{20D83F37-50E7-4F8F-AF4F-8CD270C1DDB5}" destId="{1FB9D9C0-F4E1-4CDB-B604-C14B0804E4C7}" srcOrd="0" destOrd="0" presId="urn:microsoft.com/office/officeart/2009/3/layout/PlusandMinus"/>
    <dgm:cxn modelId="{F1746FCB-3D58-4235-9308-48BCA61756CD}" type="presParOf" srcId="{FA6467E6-F914-46E5-91CD-FD78C2F2F0BD}" destId="{F8D7EC8E-4F0E-4FE3-9A2A-0570A7750902}" srcOrd="0" destOrd="0" presId="urn:microsoft.com/office/officeart/2009/3/layout/PlusandMinus"/>
    <dgm:cxn modelId="{A1D7A103-0A57-4EE8-8EF5-B9A8EE45BF8E}" type="presParOf" srcId="{FA6467E6-F914-46E5-91CD-FD78C2F2F0BD}" destId="{1FB9D9C0-F4E1-4CDB-B604-C14B0804E4C7}" srcOrd="1" destOrd="0" presId="urn:microsoft.com/office/officeart/2009/3/layout/PlusandMinus"/>
    <dgm:cxn modelId="{43841ADC-C587-41DD-BEAD-DBD92F9FCA3F}" type="presParOf" srcId="{FA6467E6-F914-46E5-91CD-FD78C2F2F0BD}" destId="{5DFB23DD-C546-45A0-85EF-451567CCEED9}" srcOrd="2" destOrd="0" presId="urn:microsoft.com/office/officeart/2009/3/layout/PlusandMinus"/>
    <dgm:cxn modelId="{29B0C409-45CE-4243-BC18-6249811C5CB4}" type="presParOf" srcId="{FA6467E6-F914-46E5-91CD-FD78C2F2F0BD}" destId="{AB8622B6-2BBD-4393-89EE-60B6F3DA522C}" srcOrd="3" destOrd="0" presId="urn:microsoft.com/office/officeart/2009/3/layout/PlusandMinus"/>
    <dgm:cxn modelId="{0F8FA831-A373-464E-B8FF-1FF76371B796}" type="presParOf" srcId="{FA6467E6-F914-46E5-91CD-FD78C2F2F0BD}" destId="{416B3BF8-1A35-42EA-B615-AAB317EE055C}" srcOrd="4" destOrd="0" presId="urn:microsoft.com/office/officeart/2009/3/layout/PlusandMinus"/>
    <dgm:cxn modelId="{498FC225-4765-45EB-AA22-A24280E781D1}" type="presParOf" srcId="{FA6467E6-F914-46E5-91CD-FD78C2F2F0BD}" destId="{A4278501-65DE-4081-804E-5CDA4288CE0B}" srcOrd="5" destOrd="0" presId="urn:microsoft.com/office/officeart/2009/3/layout/PlusandMinu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EC8E-4F0E-4FE3-9A2A-0570A7750902}">
      <dsp:nvSpPr>
        <dsp:cNvPr id="0" name=""/>
        <dsp:cNvSpPr/>
      </dsp:nvSpPr>
      <dsp:spPr>
        <a:xfrm>
          <a:off x="383190" y="559960"/>
          <a:ext cx="3704177" cy="1914296"/>
        </a:xfrm>
        <a:prstGeom prst="rect">
          <a:avLst/>
        </a:prstGeom>
        <a:solidFill>
          <a:schemeClr val="accent5">
            <a:tint val="50000"/>
            <a:hueOff val="0"/>
            <a:satOff val="0"/>
            <a:lumOff val="0"/>
            <a:alphaOff val="0"/>
          </a:schemeClr>
        </a:solidFill>
        <a:ln>
          <a:noFill/>
        </a:ln>
        <a:effectLst/>
        <a:scene3d>
          <a:camera prst="orthographicFront"/>
          <a:lightRig rig="chilly" dir="t"/>
        </a:scene3d>
        <a:sp3d z="-257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1FB9D9C0-F4E1-4CDB-B604-C14B0804E4C7}">
      <dsp:nvSpPr>
        <dsp:cNvPr id="0" name=""/>
        <dsp:cNvSpPr/>
      </dsp:nvSpPr>
      <dsp:spPr>
        <a:xfrm>
          <a:off x="493890" y="783840"/>
          <a:ext cx="1720100" cy="1637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lvl="0" algn="l" defTabSz="622300">
            <a:lnSpc>
              <a:spcPct val="90000"/>
            </a:lnSpc>
            <a:spcBef>
              <a:spcPct val="0"/>
            </a:spcBef>
            <a:spcAft>
              <a:spcPct val="35000"/>
            </a:spcAft>
          </a:pPr>
          <a:r>
            <a:rPr lang="de-DE" sz="1400" kern="1200" dirty="0" smtClean="0">
              <a:latin typeface="Calibri" panose="020F0502020204030204" pitchFamily="34" charset="0"/>
            </a:rPr>
            <a:t>Schaffung neuer Jobs in den grünen Sektoren und Prozessen (z.B. erneuerbare Energien, Energieeffizienz)</a:t>
          </a:r>
          <a:endParaRPr lang="de-DE" sz="1400" kern="1200" dirty="0">
            <a:latin typeface="Calibri" panose="020F0502020204030204" pitchFamily="34" charset="0"/>
          </a:endParaRPr>
        </a:p>
      </dsp:txBody>
      <dsp:txXfrm>
        <a:off x="493890" y="783840"/>
        <a:ext cx="1720100" cy="1637657"/>
      </dsp:txXfrm>
    </dsp:sp>
    <dsp:sp modelId="{5DFB23DD-C546-45A0-85EF-451567CCEED9}">
      <dsp:nvSpPr>
        <dsp:cNvPr id="0" name=""/>
        <dsp:cNvSpPr/>
      </dsp:nvSpPr>
      <dsp:spPr>
        <a:xfrm>
          <a:off x="2252310" y="783840"/>
          <a:ext cx="1720100" cy="1637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lvl="0" algn="l" defTabSz="622300">
            <a:lnSpc>
              <a:spcPct val="90000"/>
            </a:lnSpc>
            <a:spcBef>
              <a:spcPct val="0"/>
            </a:spcBef>
            <a:spcAft>
              <a:spcPct val="35000"/>
            </a:spcAft>
          </a:pPr>
          <a:r>
            <a:rPr lang="de-DE" sz="1400" kern="1200" dirty="0" smtClean="0">
              <a:latin typeface="Calibri" panose="020F0502020204030204" pitchFamily="34" charset="0"/>
            </a:rPr>
            <a:t>Abbau alter Jobs in den braunen Sektoren und Prozessen (z.B. fossile Brennstoffe und Energieintensive Produktion) </a:t>
          </a:r>
          <a:endParaRPr lang="de-DE" sz="1400" kern="1200" dirty="0">
            <a:latin typeface="Calibri" panose="020F0502020204030204" pitchFamily="34" charset="0"/>
          </a:endParaRPr>
        </a:p>
      </dsp:txBody>
      <dsp:txXfrm>
        <a:off x="2252310" y="783840"/>
        <a:ext cx="1720100" cy="1637657"/>
      </dsp:txXfrm>
    </dsp:sp>
    <dsp:sp modelId="{AB8622B6-2BBD-4393-89EE-60B6F3DA522C}">
      <dsp:nvSpPr>
        <dsp:cNvPr id="0" name=""/>
        <dsp:cNvSpPr/>
      </dsp:nvSpPr>
      <dsp:spPr>
        <a:xfrm>
          <a:off x="0" y="176868"/>
          <a:ext cx="723804" cy="723804"/>
        </a:xfrm>
        <a:prstGeom prst="plus">
          <a:avLst>
            <a:gd name="adj" fmla="val 3281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a:scene3d>
          <a:camera prst="orthographicFront"/>
          <a:lightRig rig="chilly" dir="t"/>
        </a:scene3d>
        <a:sp3d/>
      </dsp:spPr>
      <dsp:style>
        <a:lnRef idx="1">
          <a:schemeClr val="accent5"/>
        </a:lnRef>
        <a:fillRef idx="3">
          <a:schemeClr val="accent5"/>
        </a:fillRef>
        <a:effectRef idx="2">
          <a:schemeClr val="accent5"/>
        </a:effectRef>
        <a:fontRef idx="minor">
          <a:schemeClr val="lt1"/>
        </a:fontRef>
      </dsp:style>
    </dsp:sp>
    <dsp:sp modelId="{416B3BF8-1A35-42EA-B615-AAB317EE055C}">
      <dsp:nvSpPr>
        <dsp:cNvPr id="0" name=""/>
        <dsp:cNvSpPr/>
      </dsp:nvSpPr>
      <dsp:spPr>
        <a:xfrm>
          <a:off x="3576447" y="437165"/>
          <a:ext cx="681228" cy="233450"/>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a:scene3d>
          <a:camera prst="orthographicFront"/>
          <a:lightRig rig="chilly" dir="t"/>
        </a:scene3d>
        <a:sp3d/>
      </dsp:spPr>
      <dsp:style>
        <a:lnRef idx="1">
          <a:schemeClr val="accent1"/>
        </a:lnRef>
        <a:fillRef idx="3">
          <a:schemeClr val="accent1"/>
        </a:fillRef>
        <a:effectRef idx="2">
          <a:schemeClr val="accent1"/>
        </a:effectRef>
        <a:fontRef idx="minor">
          <a:schemeClr val="lt1"/>
        </a:fontRef>
      </dsp:style>
    </dsp:sp>
    <dsp:sp modelId="{A4278501-65DE-4081-804E-5CDA4288CE0B}">
      <dsp:nvSpPr>
        <dsp:cNvPr id="0" name=""/>
        <dsp:cNvSpPr/>
      </dsp:nvSpPr>
      <dsp:spPr>
        <a:xfrm>
          <a:off x="2235279" y="787341"/>
          <a:ext cx="425" cy="1564120"/>
        </a:xfrm>
        <a:prstGeom prst="line">
          <a:avLst/>
        </a:prstGeom>
        <a:noFill/>
        <a:ln w="25400" cap="flat" cmpd="sng" algn="ctr">
          <a:solidFill>
            <a:schemeClr val="accent5">
              <a:shade val="6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‹Nr.›</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‹Nr.›</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Green Growth</a:t>
            </a:r>
            <a:r>
              <a:rPr lang="de-DE" baseline="0" dirty="0" smtClean="0"/>
              <a:t> Strategien sind oft durch hohe Kosten in der kurzen Frist gekennzeichnet (hohe Investitionskosten, steigende Energiepreise durch Regulierung, neue Qualitätsansprüche) und versprechen erst mittel- und langfristig Effizienzgewinne. Das ist besonders für die Wirtschaft von Entwicklungsländern eine große Herausforderung. Grüne Wachstumsstrategien können regressive Verteilungseffekte haben, die die Armen am härtesten treffen da diese oft nicht in der Lage sind aus eigener Kraft an (nachhaltigem) Wachstum teilzuhaben. Vor allem Unternehmen aus dem informellen Sektor, bzw. Ein-Mann-Unternehmen werden durch steigende Energiepreise verdrängt. Außerdem führen steigende Energiepreise zu einem Rückgang der Arbeitsnachfrage (steigende Produktionskosten). </a:t>
            </a: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Gleichzeitig versprechen grüne Strategien (ökologische Regulierung) Innovationen, wachsende Wettbewerbsfähigkeiten, die Entwicklung neuer Märkte und Effizienzsteigerung die neue Jobs schaffen können.  </a:t>
            </a:r>
            <a:endParaRPr lang="de-DE"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Dass ökologisch nachhaltiger</a:t>
            </a:r>
            <a:r>
              <a:rPr lang="de-DE" baseline="0" dirty="0" smtClean="0"/>
              <a:t> Wachstum nicht automatisch zu sozialem, inklusivem Wachstum führt wurde in verschiedenen Studien dargelegt und in weltweiten Cases Studies erfahren. Beschäftigungsförderung ist ein wichtiges Instrument die Verteilungseffekte innerhalb einer Green Growth Strategie „fairen“ und sozialen zu gestalten. Diese Bedingung findet in der internationalen Debatte – vor allem auch der Entwicklungszusammenarbeit – breiten Konsens (ILO, OECD, The World Bank). </a:t>
            </a:r>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4</a:t>
            </a:fld>
            <a:endParaRPr lang="de-DE"/>
          </a:p>
        </p:txBody>
      </p:sp>
    </p:spTree>
    <p:extLst>
      <p:ext uri="{BB962C8B-B14F-4D97-AF65-F5344CB8AC3E}">
        <p14:creationId xmlns:p14="http://schemas.microsoft.com/office/powerpoint/2010/main" val="176924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Derzeit gibt es nur wenige</a:t>
            </a:r>
            <a:r>
              <a:rPr lang="de-DE" baseline="0" dirty="0" smtClean="0"/>
              <a:t> empirische Studien. Das liegt zum einen daran, dass Green Economy Strategien noch relativ neu sind und erst in den vergangen Jahren eingeführt wurden. Da Beschäftigungswirkung ein später Indikator ist, können die Effekte noch nicht abgesehen werden. Außerdem sind die Begriffe Green Economy / Green Jobs / Green Growth nicht einheitlich definiert, d.h. es gibt keine allgemeingültigen Indikatoren, was ein Bewertung schwierig macht. </a:t>
            </a: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Außerdem messen die direkten Effekte nur Beschäftigungseffekte in der entsprechenden Industrie, und nicht in nach- oder vorgelagerten WSK, geschweige denn die induzierten Effekte auf Grund des </a:t>
            </a:r>
            <a:r>
              <a:rPr lang="de-DE" baseline="0" dirty="0" err="1" smtClean="0"/>
              <a:t>Multiplikatoreffekts</a:t>
            </a:r>
            <a:r>
              <a:rPr lang="de-DE" baseline="0" dirty="0" smtClean="0"/>
              <a:t> (siehe nächste Folie).</a:t>
            </a: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smtClean="0"/>
              <a:t>Ob Umweltpolitiken einen (positiven) Einfluss auf die Beschäftigung hat hängt stark von den komplementären Maßnahmen ab. Wenn zusätzliche Steuern aus Umweltabgaben reinvestiert werden, dann ist der Effekt meist positiv.  </a:t>
            </a:r>
            <a:endParaRPr lang="de-DE" dirty="0" smtClean="0"/>
          </a:p>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5</a:t>
            </a:fld>
            <a:endParaRPr lang="de-DE"/>
          </a:p>
        </p:txBody>
      </p:sp>
    </p:spTree>
    <p:extLst>
      <p:ext uri="{BB962C8B-B14F-4D97-AF65-F5344CB8AC3E}">
        <p14:creationId xmlns:p14="http://schemas.microsoft.com/office/powerpoint/2010/main" val="468332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baseline="0" dirty="0" smtClean="0">
                <a:solidFill>
                  <a:schemeClr val="tx1"/>
                </a:solidFill>
                <a:latin typeface="Arial Narrow" pitchFamily="34" charset="0"/>
                <a:ea typeface="+mn-ea"/>
                <a:cs typeface="+mn-cs"/>
              </a:rPr>
              <a:t>Bei der Abschätzung der Nettobeschäftigungseffekte eines Übergangs zu einer Green Economy spielt die gewählte zeitliche Perspektive eine wesentliche Rolle.</a:t>
            </a:r>
          </a:p>
          <a:p>
            <a:r>
              <a:rPr lang="de-DE" sz="1200" b="0" i="0" u="none" strike="noStrike" kern="1200" baseline="0" dirty="0" smtClean="0">
                <a:solidFill>
                  <a:schemeClr val="tx1"/>
                </a:solidFill>
                <a:latin typeface="Arial Narrow" pitchFamily="34" charset="0"/>
                <a:ea typeface="+mn-ea"/>
                <a:cs typeface="+mn-cs"/>
              </a:rPr>
              <a:t>Zu den </a:t>
            </a:r>
            <a:r>
              <a:rPr lang="de-DE" sz="1200" b="1" i="0" u="none" strike="noStrike" kern="1200" baseline="0" dirty="0" smtClean="0">
                <a:solidFill>
                  <a:schemeClr val="tx1"/>
                </a:solidFill>
                <a:latin typeface="Arial Narrow" pitchFamily="34" charset="0"/>
                <a:ea typeface="+mn-ea"/>
                <a:cs typeface="+mn-cs"/>
              </a:rPr>
              <a:t>kurzfristigen Beschäftigungseffekten </a:t>
            </a:r>
            <a:r>
              <a:rPr lang="de-DE" sz="1200" b="0" i="0" u="none" strike="noStrike" kern="1200" baseline="0" dirty="0" smtClean="0">
                <a:solidFill>
                  <a:schemeClr val="tx1"/>
                </a:solidFill>
                <a:latin typeface="Arial Narrow" pitchFamily="34" charset="0"/>
                <a:ea typeface="+mn-ea"/>
                <a:cs typeface="+mn-cs"/>
              </a:rPr>
              <a:t>zählen die unmittelbaren Wirkungen auf das Wachstum bzw. die Nachfrage nach Gütern oder Dienstleistungen. Insoweit Umwelt- und Klimapolitik auf eine Verteuerung von Emissionen oder Ressourcennutzung abzielt, ist in den adressierten Branchen mit negativen Auswirkungen zu rechnen. Diese können ggf. kurzfristig durch Wachstum in anderen Sektoren kompensiert werden, welche dieselben Bedürfnisse weniger emissions- oder ressourcenintensiv befriedigen. In vielen Fällen ist dies mit einer größeren Arbeitsintensität verbunden. Daher können die kurzfristigen Beschäftigungswirkungen trotz Verluste in den primär adressierten Sektoren in der Nettobilanz positiv sein.</a:t>
            </a:r>
          </a:p>
          <a:p>
            <a:r>
              <a:rPr lang="de-DE" sz="1200" b="1" i="0" u="none" strike="noStrike" kern="1200" baseline="0" dirty="0" smtClean="0">
                <a:solidFill>
                  <a:schemeClr val="tx1"/>
                </a:solidFill>
                <a:latin typeface="Arial Narrow" pitchFamily="34" charset="0"/>
                <a:ea typeface="+mn-ea"/>
                <a:cs typeface="+mn-cs"/>
              </a:rPr>
              <a:t>Mittelfristige Beschäftigungseffekte </a:t>
            </a:r>
            <a:r>
              <a:rPr lang="de-DE" sz="1200" b="0" i="0" u="none" strike="noStrike" kern="1200" baseline="0" dirty="0" smtClean="0">
                <a:solidFill>
                  <a:schemeClr val="tx1"/>
                </a:solidFill>
                <a:latin typeface="Arial Narrow" pitchFamily="34" charset="0"/>
                <a:ea typeface="+mn-ea"/>
                <a:cs typeface="+mn-cs"/>
              </a:rPr>
              <a:t>treten auf, nachdem sich diese unmittelbaren Effekte vollzogen haben. Im Zuge von Verhaltensänderungen und der weiteren Entwicklung neuer Industrien und Märkte entstehen weitere sektorale Verluste und Zuwächse entlang vorgelagerter Wertschöpfungsketten. Zudem spielen zusätzliche Variablen, wie steigende Energiepreise oder andere Preis- oder Budgeteffekte, die sich beispielsweise aus Einschränkungen beim Ausstoß von CO2-Emissionen ergeben, eine Rolle. Zusätzliche positive Effekte können durch Exportmöglichkeiten von umweltfreundlichen Technologien erwartet werden, insbesondere dann, wenn die umweltpolitische Regulierung im Ausland diffundiert.</a:t>
            </a:r>
          </a:p>
          <a:p>
            <a:r>
              <a:rPr lang="de-DE" sz="1200" b="1" i="0" u="none" strike="noStrike" kern="1200" baseline="0" dirty="0" smtClean="0">
                <a:solidFill>
                  <a:schemeClr val="tx1"/>
                </a:solidFill>
                <a:latin typeface="Arial Narrow" pitchFamily="34" charset="0"/>
                <a:ea typeface="+mn-ea"/>
                <a:cs typeface="+mn-cs"/>
              </a:rPr>
              <a:t>Langfristige Beschäftigungseffekte </a:t>
            </a:r>
            <a:r>
              <a:rPr lang="de-DE" sz="1200" b="0" i="0" u="none" strike="noStrike" kern="1200" baseline="0" dirty="0" smtClean="0">
                <a:solidFill>
                  <a:schemeClr val="tx1"/>
                </a:solidFill>
                <a:latin typeface="Arial Narrow" pitchFamily="34" charset="0"/>
                <a:ea typeface="+mn-ea"/>
                <a:cs typeface="+mn-cs"/>
              </a:rPr>
              <a:t>werden schließlich durch grundlegende Anpassungsprozesse, weitreichende Innovationen und technologische Veränderungen verursacht, die durch einen intersektoralen Strukturwandel hervorgerufen werden. Neue Sektoren und  Wachstumspotenziale entstehen und bestehende Sektoren können an Bedeutung verlieren oder transformiert werden. Die langfristigen Beschäftigungswirkungen sind besonders weitreichend, aber nur schwer vorherzusagen. Bezogen auf Arbeitsmarktveränderungen im Zuge technischer Veränderungen der jüngeren Vergangenheit wird häufig auf die Rolle eines sogenannten </a:t>
            </a:r>
            <a:r>
              <a:rPr lang="de-DE" sz="1200" b="0" i="0" u="none" strike="noStrike" kern="1200" baseline="0" dirty="0" err="1" smtClean="0">
                <a:solidFill>
                  <a:schemeClr val="tx1"/>
                </a:solidFill>
                <a:latin typeface="Arial Narrow" pitchFamily="34" charset="0"/>
                <a:ea typeface="+mn-ea"/>
                <a:cs typeface="+mn-cs"/>
              </a:rPr>
              <a:t>skill</a:t>
            </a:r>
            <a:r>
              <a:rPr lang="de-DE" sz="1200" b="0" i="0" u="none" strike="noStrike" kern="1200" baseline="0" dirty="0" smtClean="0">
                <a:solidFill>
                  <a:schemeClr val="tx1"/>
                </a:solidFill>
                <a:latin typeface="Arial Narrow" pitchFamily="34" charset="0"/>
                <a:ea typeface="+mn-ea"/>
                <a:cs typeface="+mn-cs"/>
              </a:rPr>
              <a:t> </a:t>
            </a:r>
            <a:r>
              <a:rPr lang="de-DE" sz="1200" b="0" i="0" u="none" strike="noStrike" kern="1200" baseline="0" dirty="0" err="1" smtClean="0">
                <a:solidFill>
                  <a:schemeClr val="tx1"/>
                </a:solidFill>
                <a:latin typeface="Arial Narrow" pitchFamily="34" charset="0"/>
                <a:ea typeface="+mn-ea"/>
                <a:cs typeface="+mn-cs"/>
              </a:rPr>
              <a:t>bias</a:t>
            </a:r>
            <a:r>
              <a:rPr lang="de-DE" sz="1200" b="0" i="0" u="none" strike="noStrike" kern="1200" baseline="0" dirty="0" smtClean="0">
                <a:solidFill>
                  <a:schemeClr val="tx1"/>
                </a:solidFill>
                <a:latin typeface="Arial Narrow" pitchFamily="34" charset="0"/>
                <a:ea typeface="+mn-ea"/>
                <a:cs typeface="+mn-cs"/>
              </a:rPr>
              <a:t> verwiesen. Den damit verbundenen Produktivitätssteigerungen werden positive Wohlfahrtseffekte zugeschrieben.</a:t>
            </a:r>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6</a:t>
            </a:fld>
            <a:endParaRPr lang="de-DE"/>
          </a:p>
        </p:txBody>
      </p:sp>
    </p:spTree>
    <p:extLst>
      <p:ext uri="{BB962C8B-B14F-4D97-AF65-F5344CB8AC3E}">
        <p14:creationId xmlns:p14="http://schemas.microsoft.com/office/powerpoint/2010/main" val="145748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baseline="0" dirty="0" smtClean="0">
                <a:solidFill>
                  <a:schemeClr val="tx1"/>
                </a:solidFill>
                <a:latin typeface="Arial Narrow" pitchFamily="34" charset="0"/>
                <a:ea typeface="+mn-ea"/>
                <a:cs typeface="+mn-cs"/>
              </a:rPr>
              <a:t>Von einer Reihe internationaler Organisationen werden die Auswirkungen einer Green Economy bzw. von Green Jobs auf die Qualität von Beschäftigung thematisiert.</a:t>
            </a:r>
          </a:p>
          <a:p>
            <a:r>
              <a:rPr lang="de-DE" sz="1200" b="0" i="0" u="none" strike="noStrike" kern="1200" baseline="0" dirty="0" smtClean="0">
                <a:solidFill>
                  <a:schemeClr val="tx1"/>
                </a:solidFill>
                <a:latin typeface="Arial Narrow" pitchFamily="34" charset="0"/>
                <a:ea typeface="+mn-ea"/>
                <a:cs typeface="+mn-cs"/>
              </a:rPr>
              <a:t>Im Rahmen der internationalen Diskussion zu Green Jobs fordern ILO und ITUC, dass bei der Definition von Green Jobs Umweltbelange mit klassischen Arbeiterrechten verbunden werden. Es wird darauf hingewiesen, dass Beschäftigung in Umweltindustrien teilweise unter schlechten Arbeitsbedingungen stattfindet. Eine enge Fokussierung auf Umweltverbesserungen kann demnach im Konflikt mit dem Leitbild der nachhaltigen Entwicklung stehen.</a:t>
            </a:r>
          </a:p>
          <a:p>
            <a:r>
              <a:rPr lang="de-DE" sz="1200" b="0" i="0" u="none" strike="noStrike" kern="1200" baseline="0" dirty="0" smtClean="0">
                <a:solidFill>
                  <a:schemeClr val="tx1"/>
                </a:solidFill>
                <a:latin typeface="Arial Narrow" pitchFamily="34" charset="0"/>
                <a:ea typeface="+mn-ea"/>
                <a:cs typeface="+mn-cs"/>
              </a:rPr>
              <a:t>Daher wird gefordert, dass Green Jobs auch </a:t>
            </a:r>
            <a:r>
              <a:rPr lang="de-DE" sz="1200" b="0" i="1" u="none" strike="noStrike" kern="1200" baseline="0" dirty="0" err="1" smtClean="0">
                <a:solidFill>
                  <a:schemeClr val="tx1"/>
                </a:solidFill>
                <a:latin typeface="Arial Narrow" pitchFamily="34" charset="0"/>
                <a:ea typeface="+mn-ea"/>
                <a:cs typeface="+mn-cs"/>
              </a:rPr>
              <a:t>decent</a:t>
            </a:r>
            <a:r>
              <a:rPr lang="de-DE" sz="1200" b="0" i="1" u="none" strike="noStrike" kern="1200" baseline="0" dirty="0" smtClean="0">
                <a:solidFill>
                  <a:schemeClr val="tx1"/>
                </a:solidFill>
                <a:latin typeface="Arial Narrow" pitchFamily="34" charset="0"/>
                <a:ea typeface="+mn-ea"/>
                <a:cs typeface="+mn-cs"/>
              </a:rPr>
              <a:t> </a:t>
            </a:r>
            <a:r>
              <a:rPr lang="de-DE" sz="1200" b="0" i="1" u="none" strike="noStrike" kern="1200" baseline="0" dirty="0" err="1" smtClean="0">
                <a:solidFill>
                  <a:schemeClr val="tx1"/>
                </a:solidFill>
                <a:latin typeface="Arial Narrow" pitchFamily="34" charset="0"/>
                <a:ea typeface="+mn-ea"/>
                <a:cs typeface="+mn-cs"/>
              </a:rPr>
              <a:t>jobs</a:t>
            </a:r>
            <a:r>
              <a:rPr lang="de-DE" sz="1200" b="0" i="1" u="none" strike="noStrike" kern="1200" baseline="0" dirty="0" smtClean="0">
                <a:solidFill>
                  <a:schemeClr val="tx1"/>
                </a:solidFill>
                <a:latin typeface="Arial Narrow" pitchFamily="34" charset="0"/>
                <a:ea typeface="+mn-ea"/>
                <a:cs typeface="+mn-cs"/>
              </a:rPr>
              <a:t> </a:t>
            </a:r>
            <a:r>
              <a:rPr lang="de-DE" sz="1200" b="0" i="0" u="none" strike="noStrike" kern="1200" baseline="0" dirty="0" smtClean="0">
                <a:solidFill>
                  <a:schemeClr val="tx1"/>
                </a:solidFill>
                <a:latin typeface="Arial Narrow" pitchFamily="34" charset="0"/>
                <a:ea typeface="+mn-ea"/>
                <a:cs typeface="+mn-cs"/>
              </a:rPr>
              <a:t>sein sollten. Das </a:t>
            </a:r>
            <a:r>
              <a:rPr lang="de-DE" sz="1200" b="0" i="1" u="none" strike="noStrike" kern="1200" baseline="0" dirty="0" err="1" smtClean="0">
                <a:solidFill>
                  <a:schemeClr val="tx1"/>
                </a:solidFill>
                <a:latin typeface="Arial Narrow" pitchFamily="34" charset="0"/>
                <a:ea typeface="+mn-ea"/>
                <a:cs typeface="+mn-cs"/>
              </a:rPr>
              <a:t>decent</a:t>
            </a:r>
            <a:r>
              <a:rPr lang="de-DE" sz="1200" b="0" i="1" u="none" strike="noStrike" kern="1200" baseline="0" dirty="0" smtClean="0">
                <a:solidFill>
                  <a:schemeClr val="tx1"/>
                </a:solidFill>
                <a:latin typeface="Arial Narrow" pitchFamily="34" charset="0"/>
                <a:ea typeface="+mn-ea"/>
                <a:cs typeface="+mn-cs"/>
              </a:rPr>
              <a:t>-</a:t>
            </a:r>
            <a:r>
              <a:rPr lang="de-DE" sz="1200" b="0" i="1" u="none" strike="noStrike" kern="1200" baseline="0" dirty="0" err="1" smtClean="0">
                <a:solidFill>
                  <a:schemeClr val="tx1"/>
                </a:solidFill>
                <a:latin typeface="Arial Narrow" pitchFamily="34" charset="0"/>
                <a:ea typeface="+mn-ea"/>
                <a:cs typeface="+mn-cs"/>
              </a:rPr>
              <a:t>work</a:t>
            </a:r>
            <a:r>
              <a:rPr lang="de-DE" sz="1200" b="0" i="0" u="none" strike="noStrike" kern="1200" baseline="0" dirty="0" smtClean="0">
                <a:solidFill>
                  <a:schemeClr val="tx1"/>
                </a:solidFill>
                <a:latin typeface="Arial Narrow" pitchFamily="34" charset="0"/>
                <a:ea typeface="+mn-ea"/>
                <a:cs typeface="+mn-cs"/>
              </a:rPr>
              <a:t>-Konzept wird seit Ende der 90er Jahre von ILO vertreten und basiert auf vier Säulen:</a:t>
            </a:r>
          </a:p>
          <a:p>
            <a:r>
              <a:rPr lang="de-DE" sz="1200" b="0" i="0" u="none" strike="noStrike" kern="1200" baseline="0" dirty="0" smtClean="0">
                <a:solidFill>
                  <a:schemeClr val="tx1"/>
                </a:solidFill>
                <a:latin typeface="Arial Narrow" pitchFamily="34" charset="0"/>
                <a:ea typeface="+mn-ea"/>
                <a:cs typeface="+mn-cs"/>
              </a:rPr>
              <a:t>1. Förderung von Beschäftigung und deren Verankerung</a:t>
            </a:r>
          </a:p>
          <a:p>
            <a:r>
              <a:rPr lang="de-DE" sz="1200" b="0" i="0" u="none" strike="noStrike" kern="1200" baseline="0" dirty="0" smtClean="0">
                <a:solidFill>
                  <a:schemeClr val="tx1"/>
                </a:solidFill>
                <a:latin typeface="Arial Narrow" pitchFamily="34" charset="0"/>
                <a:ea typeface="+mn-ea"/>
                <a:cs typeface="+mn-cs"/>
              </a:rPr>
              <a:t>im Mittelpunkt der Wirtschafts- und Sozialpolitik;</a:t>
            </a:r>
          </a:p>
          <a:p>
            <a:r>
              <a:rPr lang="de-DE" sz="1200" b="0" i="0" u="none" strike="noStrike" kern="1200" baseline="0" dirty="0" smtClean="0">
                <a:solidFill>
                  <a:schemeClr val="tx1"/>
                </a:solidFill>
                <a:latin typeface="Arial Narrow" pitchFamily="34" charset="0"/>
                <a:ea typeface="+mn-ea"/>
                <a:cs typeface="+mn-cs"/>
              </a:rPr>
              <a:t>2. Ausweitung der sozialen Sicherung auf alle Arbeitnehmer</a:t>
            </a:r>
          </a:p>
          <a:p>
            <a:r>
              <a:rPr lang="de-DE" sz="1200" b="0" i="0" u="none" strike="noStrike" kern="1200" baseline="0" dirty="0" smtClean="0">
                <a:solidFill>
                  <a:schemeClr val="tx1"/>
                </a:solidFill>
                <a:latin typeface="Arial Narrow" pitchFamily="34" charset="0"/>
                <a:ea typeface="+mn-ea"/>
                <a:cs typeface="+mn-cs"/>
              </a:rPr>
              <a:t>und ihre Familien;</a:t>
            </a:r>
          </a:p>
          <a:p>
            <a:r>
              <a:rPr lang="de-DE" sz="1200" b="0" i="0" u="none" strike="noStrike" kern="1200" baseline="0" dirty="0" smtClean="0">
                <a:solidFill>
                  <a:schemeClr val="tx1"/>
                </a:solidFill>
                <a:latin typeface="Arial Narrow" pitchFamily="34" charset="0"/>
                <a:ea typeface="+mn-ea"/>
                <a:cs typeface="+mn-cs"/>
              </a:rPr>
              <a:t>3. Umsetzung von Kernarbeitsnormen und</a:t>
            </a:r>
          </a:p>
          <a:p>
            <a:r>
              <a:rPr lang="de-DE" sz="1200" b="0" i="0" u="none" strike="noStrike" kern="1200" baseline="0" dirty="0" smtClean="0">
                <a:solidFill>
                  <a:schemeClr val="tx1"/>
                </a:solidFill>
                <a:latin typeface="Arial Narrow" pitchFamily="34" charset="0"/>
                <a:ea typeface="+mn-ea"/>
                <a:cs typeface="+mn-cs"/>
              </a:rPr>
              <a:t>4. sozialer Dialog.</a:t>
            </a:r>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7</a:t>
            </a:fld>
            <a:endParaRPr lang="de-DE"/>
          </a:p>
        </p:txBody>
      </p:sp>
    </p:spTree>
    <p:extLst>
      <p:ext uri="{BB962C8B-B14F-4D97-AF65-F5344CB8AC3E}">
        <p14:creationId xmlns:p14="http://schemas.microsoft.com/office/powerpoint/2010/main" val="2115570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sz="1200" dirty="0" smtClean="0"/>
              <a:t>Eine Green Economy Strategie bedeutet einen Strukturwandel, auch für Arbeitsmarkt (</a:t>
            </a:r>
            <a:r>
              <a:rPr lang="de-DE" sz="1200" dirty="0" smtClean="0">
                <a:sym typeface="Wingdings" panose="05000000000000000000" pitchFamily="2" charset="2"/>
              </a:rPr>
              <a:t> müssen dynamisch und effizient gestaltet sein).</a:t>
            </a:r>
            <a:r>
              <a:rPr lang="de-DE" sz="1200" baseline="0" dirty="0" smtClean="0">
                <a:sym typeface="Wingdings" panose="05000000000000000000" pitchFamily="2" charset="2"/>
              </a:rPr>
              <a:t> Die </a:t>
            </a:r>
            <a:r>
              <a:rPr lang="de-DE" sz="1200" dirty="0" smtClean="0">
                <a:sym typeface="Wingdings" panose="05000000000000000000" pitchFamily="2" charset="2"/>
              </a:rPr>
              <a:t>Entwicklung und Anpassung von Aus- und Weiterbildungsangeboten an Qualifikationsanforderungen der grünen Wirtschaftszweige</a:t>
            </a:r>
            <a:r>
              <a:rPr lang="de-DE" sz="1200" baseline="0" dirty="0" smtClean="0">
                <a:sym typeface="Wingdings" panose="05000000000000000000" pitchFamily="2" charset="2"/>
              </a:rPr>
              <a:t> ist wichtig um den Strukturwandel auch auf der Arbeitsangebotsseite zu induzieren. </a:t>
            </a:r>
            <a:endParaRPr lang="de-DE" sz="1200" dirty="0" smtClean="0">
              <a:sym typeface="Wingdings" panose="05000000000000000000" pitchFamily="2" charset="2"/>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1" kern="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0" dirty="0" smtClean="0"/>
              <a:t>Arbeitsnachfrageseite:</a:t>
            </a:r>
            <a:r>
              <a:rPr lang="de-DE" sz="1200" b="0" kern="0" baseline="0" dirty="0" smtClean="0"/>
              <a:t> </a:t>
            </a:r>
            <a:r>
              <a:rPr lang="de-DE" sz="1200" b="0" kern="0" dirty="0" smtClean="0"/>
              <a:t>Instrumente des Übergangs zu einer Green Economy zielen ab auf den Aufbau neuer grüner Wirtschaftszweige, Förderung innovativer Unternehmen und Schaffung von Arbeitsplätzen in diesen Sektoren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0" dirty="0" smtClean="0"/>
              <a:t>Arbeitsangebotsseite:</a:t>
            </a:r>
            <a:r>
              <a:rPr lang="de-DE" sz="1200" b="0" kern="0" dirty="0" smtClean="0"/>
              <a:t> Anpassung der (Beruflichen) Bildung und Qualifizierung. Politische Steuerungsaufgabe ist im Rahmen des Übergangs zu einer Green Economy das Monitoring der Qualifikationsanforderungen wachsender grüner Wirtschaftszweige sowie die Integration dieser Erkenntnisse in bedarfsorientierte Aus- und Weiterbildungsangebote sowie Studiengänge. </a:t>
            </a:r>
            <a:r>
              <a:rPr lang="de-DE" sz="1200" b="0" kern="0" dirty="0" smtClean="0">
                <a:sym typeface="Wingdings" panose="05000000000000000000" pitchFamily="2" charset="2"/>
              </a:rPr>
              <a:t> Zentrale Bedeutung dieser Aspekte für die Förderung von Strukturwandel und die Maximierung positiver Beschäftigungseffekte wird auch in einer Vielzahl von Beiträgen zum Thema Green Skills mit Fokus auf OECD Länder unterstrichen.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0" dirty="0" smtClean="0">
                <a:sym typeface="Wingdings" panose="05000000000000000000" pitchFamily="2" charset="2"/>
              </a:rPr>
              <a:t>Arbeitsmarkt:</a:t>
            </a:r>
            <a:r>
              <a:rPr lang="de-DE" sz="1200" b="0" kern="0" dirty="0" smtClean="0">
                <a:sym typeface="Wingdings" panose="05000000000000000000" pitchFamily="2" charset="2"/>
              </a:rPr>
              <a:t> Verbesserung des Abstimmungsmechanismus auf dem Arbeitsmarkt.  Koordination mit sonstigen umwelt- und wirtschaftspolitischen Maßnahmen, sowie den entsprechenden Akteuren (Ministerien, Sozialpartner (Gewerkschaften und Arbeitgeberverbände), Unternehmen und Aus- und Weiterbildungsinstitutionen) um Beschäftigungspotenziale voll auszuschöpfen. </a:t>
            </a:r>
            <a:r>
              <a:rPr lang="de-DE" sz="1200" dirty="0" smtClean="0">
                <a:sym typeface="Wingdings" panose="05000000000000000000" pitchFamily="2" charset="2"/>
              </a:rPr>
              <a:t>Um den Arbeitsplatzverlust in braunem Sektor zu kompensieren</a:t>
            </a:r>
            <a:r>
              <a:rPr lang="de-DE" sz="1200" baseline="0" dirty="0" smtClean="0">
                <a:sym typeface="Wingdings" panose="05000000000000000000" pitchFamily="2" charset="2"/>
              </a:rPr>
              <a:t> sind</a:t>
            </a:r>
            <a:r>
              <a:rPr lang="de-DE" sz="1200" dirty="0" smtClean="0">
                <a:sym typeface="Wingdings" panose="05000000000000000000" pitchFamily="2" charset="2"/>
              </a:rPr>
              <a:t> Vermittlungs- und Weiterbildungsangebote von Nöten,</a:t>
            </a:r>
            <a:r>
              <a:rPr lang="de-DE" sz="1200" baseline="0" dirty="0" smtClean="0">
                <a:sym typeface="Wingdings" panose="05000000000000000000" pitchFamily="2" charset="2"/>
              </a:rPr>
              <a:t> sowie die</a:t>
            </a:r>
            <a:r>
              <a:rPr lang="de-DE" sz="1200" dirty="0" smtClean="0">
                <a:sym typeface="Wingdings" panose="05000000000000000000" pitchFamily="2" charset="2"/>
              </a:rPr>
              <a:t> Schaffung von </a:t>
            </a:r>
            <a:r>
              <a:rPr lang="de-DE" sz="1200" dirty="0" err="1" smtClean="0">
                <a:sym typeface="Wingdings" panose="05000000000000000000" pitchFamily="2" charset="2"/>
              </a:rPr>
              <a:t>public</a:t>
            </a:r>
            <a:r>
              <a:rPr lang="de-DE" sz="1200" dirty="0" smtClean="0">
                <a:sym typeface="Wingdings" panose="05000000000000000000" pitchFamily="2" charset="2"/>
              </a:rPr>
              <a:t> </a:t>
            </a:r>
            <a:r>
              <a:rPr lang="de-DE" sz="1200" dirty="0" err="1" smtClean="0">
                <a:sym typeface="Wingdings" panose="05000000000000000000" pitchFamily="2" charset="2"/>
              </a:rPr>
              <a:t>employment</a:t>
            </a:r>
            <a:r>
              <a:rPr lang="de-DE" sz="1200" dirty="0" smtClean="0">
                <a:sym typeface="Wingdings" panose="05000000000000000000" pitchFamily="2" charset="2"/>
              </a:rPr>
              <a:t> </a:t>
            </a:r>
            <a:r>
              <a:rPr lang="de-DE" sz="1200" dirty="0" err="1" smtClean="0">
                <a:sym typeface="Wingdings" panose="05000000000000000000" pitchFamily="2" charset="2"/>
              </a:rPr>
              <a:t>services</a:t>
            </a:r>
            <a:endParaRPr lang="de-DE" sz="1200" dirty="0" smtClean="0">
              <a:sym typeface="Wingdings" panose="05000000000000000000" pitchFamily="2" charset="2"/>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0" kern="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0" kern="0" dirty="0" smtClean="0">
              <a:sym typeface="Wingdings" panose="05000000000000000000" pitchFamily="2" charset="2"/>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0" kern="0" dirty="0" smtClean="0"/>
          </a:p>
        </p:txBody>
      </p:sp>
      <p:sp>
        <p:nvSpPr>
          <p:cNvPr id="4" name="Foliennummernplatzhalter 3"/>
          <p:cNvSpPr>
            <a:spLocks noGrp="1"/>
          </p:cNvSpPr>
          <p:nvPr>
            <p:ph type="sldNum" sz="quarter" idx="10"/>
          </p:nvPr>
        </p:nvSpPr>
        <p:spPr/>
        <p:txBody>
          <a:bodyPr/>
          <a:lstStyle/>
          <a:p>
            <a:fld id="{276F4F92-661F-4424-ADED-7D3829A4203F}" type="slidenum">
              <a:rPr lang="de-DE" smtClean="0"/>
              <a:pPr/>
              <a:t>8</a:t>
            </a:fld>
            <a:endParaRPr lang="de-DE"/>
          </a:p>
        </p:txBody>
      </p:sp>
    </p:spTree>
    <p:extLst>
      <p:ext uri="{BB962C8B-B14F-4D97-AF65-F5344CB8AC3E}">
        <p14:creationId xmlns:p14="http://schemas.microsoft.com/office/powerpoint/2010/main" val="3131850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12</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13</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76F4F92-661F-4424-ADED-7D3829A4203F}" type="slidenum">
              <a:rPr lang="de-DE" smtClean="0"/>
              <a:pPr/>
              <a:t>42</a:t>
            </a:fld>
            <a:endParaRPr lang="de-DE"/>
          </a:p>
        </p:txBody>
      </p:sp>
    </p:spTree>
    <p:extLst>
      <p:ext uri="{BB962C8B-B14F-4D97-AF65-F5344CB8AC3E}">
        <p14:creationId xmlns:p14="http://schemas.microsoft.com/office/powerpoint/2010/main" val="41900007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Grafik 10"/>
          <p:cNvPicPr>
            <a:picLocks noChangeAspect="1"/>
          </p:cNvPicPr>
          <p:nvPr userDrawn="1"/>
        </p:nvPicPr>
        <p:blipFill>
          <a:blip r:embed="rId2" cstate="print"/>
          <a:srcRect/>
          <a:stretch>
            <a:fillRect/>
          </a:stretch>
        </p:blipFill>
        <p:spPr bwMode="auto">
          <a:xfrm>
            <a:off x="0" y="0"/>
            <a:ext cx="9144000" cy="1119188"/>
          </a:xfrm>
          <a:prstGeom prst="rect">
            <a:avLst/>
          </a:prstGeom>
          <a:noFill/>
          <a:ln w="9525">
            <a:noFill/>
            <a:miter lim="800000"/>
            <a:headEnd/>
            <a:tailEnd/>
          </a:ln>
        </p:spPr>
      </p:pic>
      <p:pic>
        <p:nvPicPr>
          <p:cNvPr id="7" name="Grafik 7"/>
          <p:cNvPicPr>
            <a:picLocks noChangeAspect="1"/>
          </p:cNvPicPr>
          <p:nvPr userDrawn="1"/>
        </p:nvPicPr>
        <p:blipFill>
          <a:blip r:embed="rId3" cstate="print"/>
          <a:srcRect/>
          <a:stretch>
            <a:fillRect/>
          </a:stretch>
        </p:blipFill>
        <p:spPr bwMode="auto">
          <a:xfrm>
            <a:off x="6618288" y="304800"/>
            <a:ext cx="2106612" cy="877888"/>
          </a:xfrm>
          <a:prstGeom prst="rect">
            <a:avLst/>
          </a:prstGeom>
          <a:noFill/>
          <a:ln w="9525">
            <a:noFill/>
            <a:miter lim="800000"/>
            <a:headEnd/>
            <a:tailEnd/>
          </a:ln>
        </p:spPr>
      </p:pic>
      <p:sp>
        <p:nvSpPr>
          <p:cNvPr id="8"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baseline="0"/>
            </a:lvl1pPr>
          </a:lstStyle>
          <a:p>
            <a:r>
              <a:rPr lang="de-DE" dirty="0" smtClean="0"/>
              <a:t>Click here to add subtitle</a:t>
            </a:r>
            <a:endParaRPr lang="de-DE" dirty="0"/>
          </a:p>
        </p:txBody>
      </p:sp>
      <p:sp>
        <p:nvSpPr>
          <p:cNvPr id="9" name="Rectangle 15"/>
          <p:cNvSpPr>
            <a:spLocks noGrp="1" noChangeArrowheads="1"/>
          </p:cNvSpPr>
          <p:nvPr>
            <p:ph type="ctrTitle" sz="quarter" hasCustomPrompt="1"/>
          </p:nvPr>
        </p:nvSpPr>
        <p:spPr>
          <a:xfrm>
            <a:off x="1040400" y="1993726"/>
            <a:ext cx="7034400" cy="1143000"/>
          </a:xfrm>
        </p:spPr>
        <p:txBody>
          <a:bodyPr anchor="ctr"/>
          <a:lstStyle>
            <a:lvl1pPr algn="ctr">
              <a:defRPr sz="3600"/>
            </a:lvl1pPr>
          </a:lstStyle>
          <a:p>
            <a:r>
              <a:rPr lang="de-DE" dirty="0" smtClean="0"/>
              <a:t>Click </a:t>
            </a:r>
            <a:r>
              <a:rPr lang="de-DE" dirty="0" err="1" smtClean="0"/>
              <a:t>here</a:t>
            </a:r>
            <a:r>
              <a:rPr lang="de-DE" dirty="0" smtClean="0"/>
              <a:t> to add title</a:t>
            </a:r>
            <a:endParaRPr lang="de-DE" dirty="0"/>
          </a:p>
        </p:txBody>
      </p:sp>
      <p:sp>
        <p:nvSpPr>
          <p:cNvPr id="10" name="Rechteck 9"/>
          <p:cNvSpPr/>
          <p:nvPr userDrawn="1"/>
        </p:nvSpPr>
        <p:spPr bwMode="auto">
          <a:xfrm>
            <a:off x="7721600" y="6604000"/>
            <a:ext cx="1422400" cy="254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200" b="1" i="0" u="none" strike="noStrike" cap="none" normalizeH="0" baseline="0" smtClean="0">
              <a:ln>
                <a:noFill/>
              </a:ln>
              <a:solidFill>
                <a:srgbClr val="999999"/>
              </a:solidFill>
              <a:effectLst/>
              <a:latin typeface="Arial" charset="0"/>
            </a:endParaRP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174236"/>
            <a:ext cx="7776000" cy="768864"/>
          </a:xfrm>
        </p:spPr>
        <p:txBody>
          <a:bodyPr/>
          <a:lstStyle>
            <a:lvl1pPr>
              <a:defRPr b="1">
                <a:solidFill>
                  <a:schemeClr val="tx2"/>
                </a:solidFill>
              </a:defRPr>
            </a:lvl1pPr>
          </a:lstStyle>
          <a:p>
            <a:r>
              <a:rPr lang="en-GB" noProof="0" dirty="0" smtClean="0"/>
              <a:t>Click here to add title</a:t>
            </a:r>
            <a:endParaRPr lang="de-DE" noProof="0" dirty="0"/>
          </a:p>
        </p:txBody>
      </p:sp>
      <p:sp>
        <p:nvSpPr>
          <p:cNvPr id="4" name="Datumsplatzhalter 3"/>
          <p:cNvSpPr>
            <a:spLocks noGrp="1"/>
          </p:cNvSpPr>
          <p:nvPr>
            <p:ph type="dt" sz="half" idx="11"/>
          </p:nvPr>
        </p:nvSpPr>
        <p:spPr/>
        <p:txBody>
          <a:bodyPr/>
          <a:lstStyle>
            <a:lvl1pPr>
              <a:defRPr/>
            </a:lvl1pPr>
          </a:lstStyle>
          <a:p>
            <a:fld id="{76099BEB-8789-4F0C-9CBD-468F587699F7}" type="datetime1">
              <a:rPr lang="de-DE" smtClean="0"/>
              <a:t>13.10.2014</a:t>
            </a:fld>
            <a:endParaRPr lang="de-DE" dirty="0"/>
          </a:p>
        </p:txBody>
      </p:sp>
      <p:sp>
        <p:nvSpPr>
          <p:cNvPr id="7" name="Inhaltsplatzhalter 2"/>
          <p:cNvSpPr>
            <a:spLocks noGrp="1"/>
          </p:cNvSpPr>
          <p:nvPr>
            <p:ph idx="1" hasCustomPrompt="1"/>
          </p:nvPr>
        </p:nvSpPr>
        <p:spPr>
          <a:xfrm>
            <a:off x="684000" y="2114550"/>
            <a:ext cx="7776000" cy="414945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solidFill>
                  <a:schemeClr val="tx2"/>
                </a:solidFill>
              </a:defRPr>
            </a:lvl1pPr>
            <a:lvl2pPr marL="360000" indent="-360000">
              <a:buClr>
                <a:srgbClr val="C80F0F"/>
              </a:buClr>
              <a:buFont typeface="Wingdings" panose="05000000000000000000" pitchFamily="2" charset="2"/>
              <a:buChar char="§"/>
              <a:defRPr sz="1600">
                <a:solidFill>
                  <a:schemeClr val="tx2"/>
                </a:solidFill>
              </a:defRPr>
            </a:lvl2pPr>
            <a:lvl3pPr marL="720000" indent="-360000">
              <a:buClr>
                <a:schemeClr val="tx2"/>
              </a:buClr>
              <a:buFont typeface="Wingdings" panose="05000000000000000000" pitchFamily="2" charset="2"/>
              <a:buChar char="§"/>
              <a:defRPr sz="1600">
                <a:solidFill>
                  <a:schemeClr val="tx2"/>
                </a:solidFill>
              </a:defRPr>
            </a:lvl3pPr>
            <a:lvl4pPr marL="1080000">
              <a:defRPr sz="1600" baseline="0">
                <a:solidFill>
                  <a:schemeClr val="tx2"/>
                </a:solidFill>
              </a:defRPr>
            </a:lvl4pPr>
            <a:lvl5pPr marL="1440000">
              <a:defRPr sz="1800" baseline="0"/>
            </a:lvl5pPr>
            <a:lvl6pPr marL="1800000">
              <a:defRPr baseline="0"/>
            </a:lvl6pPr>
            <a:lvl7pPr marL="2160000">
              <a:defRPr baseline="0"/>
            </a:lvl7pPr>
            <a:lvl8pPr marL="2520000">
              <a:defRPr baseline="0"/>
            </a:lvl8pPr>
            <a:lvl9pPr marL="2880000">
              <a:defRPr/>
            </a:lvl9pPr>
          </a:lstStyle>
          <a:p>
            <a:pPr marL="0" marR="0" lvl="0" indent="0" defTabSz="914400" latinLnBrk="0">
              <a:lnSpc>
                <a:spcPct val="100000"/>
              </a:lnSpc>
              <a:buSzTx/>
              <a:buFontTx/>
              <a:buNone/>
            </a:pPr>
            <a:r>
              <a:rPr lang="de-DE" noProof="0" dirty="0" smtClean="0"/>
              <a:t>Click here to add content</a:t>
            </a:r>
          </a:p>
          <a:p>
            <a:pPr marL="360000" lvl="1">
              <a:buClr>
                <a:srgbClr val="C80F0F"/>
              </a:buClr>
            </a:pPr>
            <a:r>
              <a:rPr lang="de-DE" noProof="0" dirty="0" smtClean="0"/>
              <a:t>Second layer</a:t>
            </a:r>
          </a:p>
          <a:p>
            <a:pPr marL="720000" lvl="2"/>
            <a:r>
              <a:rPr lang="de-DE" noProof="0" dirty="0" smtClean="0"/>
              <a:t>Third layer</a:t>
            </a:r>
          </a:p>
          <a:p>
            <a:pPr marL="1080000" lvl="3"/>
            <a:r>
              <a:rPr lang="de-DE"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ith 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p>
            <a:endParaRPr lang="de-DE" noProof="0"/>
          </a:p>
        </p:txBody>
      </p:sp>
      <p:sp>
        <p:nvSpPr>
          <p:cNvPr id="4" name="Datumsplatzhalter 3"/>
          <p:cNvSpPr>
            <a:spLocks noGrp="1"/>
          </p:cNvSpPr>
          <p:nvPr>
            <p:ph type="dt" sz="half" idx="11"/>
          </p:nvPr>
        </p:nvSpPr>
        <p:spPr/>
        <p:txBody>
          <a:bodyPr/>
          <a:lstStyle/>
          <a:p>
            <a:fld id="{B53057C8-E258-47E6-82F2-5567E7BBF09E}" type="datetime1">
              <a:rPr lang="de-DE" noProof="0" smtClean="0"/>
              <a:t>13.10.2014</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marL="0" marR="0" lvl="0" indent="0" defTabSz="914400" latinLnBrk="0">
              <a:lnSpc>
                <a:spcPct val="100000"/>
              </a:lnSpc>
              <a:buSzTx/>
              <a:buFontTx/>
              <a:buNone/>
            </a:pPr>
            <a:r>
              <a:rPr lang="de-DE" noProof="0" dirty="0" smtClean="0"/>
              <a:t>Click here to add content</a:t>
            </a:r>
          </a:p>
          <a:p>
            <a:pPr marL="360000" lvl="1">
              <a:buClr>
                <a:srgbClr val="C80F0F"/>
              </a:buClr>
            </a:pPr>
            <a:r>
              <a:rPr lang="de-DE" noProof="0" dirty="0" smtClean="0"/>
              <a:t>Second layer</a:t>
            </a:r>
          </a:p>
          <a:p>
            <a:pPr marL="720000" lvl="2"/>
            <a:r>
              <a:rPr lang="de-DE" noProof="0" dirty="0" smtClean="0"/>
              <a:t>Third layer</a:t>
            </a:r>
          </a:p>
          <a:p>
            <a:pPr marL="1080000" lvl="3"/>
            <a:r>
              <a:rPr lang="de-DE"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marL="0" marR="0" lvl="0" indent="0" defTabSz="914400" latinLnBrk="0">
              <a:lnSpc>
                <a:spcPct val="100000"/>
              </a:lnSpc>
              <a:buSzTx/>
              <a:buFontTx/>
              <a:buNone/>
            </a:pPr>
            <a:r>
              <a:rPr lang="de-DE" noProof="0" dirty="0" smtClean="0"/>
              <a:t>Click here to add content</a:t>
            </a:r>
          </a:p>
          <a:p>
            <a:pPr marL="360000" lvl="1">
              <a:buClr>
                <a:srgbClr val="C80F0F"/>
              </a:buClr>
            </a:pPr>
            <a:r>
              <a:rPr lang="de-DE" noProof="0" dirty="0" smtClean="0"/>
              <a:t>Second layer</a:t>
            </a:r>
          </a:p>
          <a:p>
            <a:pPr marL="720000" lvl="2"/>
            <a:r>
              <a:rPr lang="de-DE" noProof="0" dirty="0" smtClean="0"/>
              <a:t>Third layer</a:t>
            </a:r>
          </a:p>
          <a:p>
            <a:pPr marL="1080000" lvl="3"/>
            <a:r>
              <a:rPr lang="de-DE"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p>
            <a:endParaRPr lang="de-DE" noProof="0"/>
          </a:p>
        </p:txBody>
      </p:sp>
      <p:sp>
        <p:nvSpPr>
          <p:cNvPr id="4" name="Datumsplatzhalter 3"/>
          <p:cNvSpPr>
            <a:spLocks noGrp="1"/>
          </p:cNvSpPr>
          <p:nvPr>
            <p:ph type="dt" sz="half" idx="11"/>
          </p:nvPr>
        </p:nvSpPr>
        <p:spPr/>
        <p:txBody>
          <a:bodyPr/>
          <a:lstStyle/>
          <a:p>
            <a:fld id="{0CA559E0-ADF9-4CA2-9293-86AE14C04CC5}" type="datetime1">
              <a:rPr lang="de-DE" noProof="0" smtClean="0"/>
              <a:t>13.10.2014</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marL="0" marR="0" lvl="0" indent="0" defTabSz="914400" latinLnBrk="0">
              <a:lnSpc>
                <a:spcPct val="100000"/>
              </a:lnSpc>
              <a:buSzTx/>
              <a:buFontTx/>
              <a:buNone/>
            </a:pPr>
            <a:r>
              <a:rPr lang="de-DE" noProof="0" dirty="0" smtClean="0"/>
              <a:t>Click here to add content</a:t>
            </a:r>
          </a:p>
          <a:p>
            <a:pPr marL="360000" lvl="1">
              <a:buClr>
                <a:srgbClr val="C80F0F"/>
              </a:buClr>
            </a:pPr>
            <a:r>
              <a:rPr lang="de-DE" noProof="0" dirty="0" smtClean="0"/>
              <a:t>Second layer</a:t>
            </a:r>
          </a:p>
          <a:p>
            <a:pPr marL="720000" lvl="2"/>
            <a:r>
              <a:rPr lang="de-DE" noProof="0" dirty="0" smtClean="0"/>
              <a:t>Third layer</a:t>
            </a:r>
          </a:p>
          <a:p>
            <a:pPr marL="1080000" lvl="3"/>
            <a:r>
              <a:rPr lang="de-DE" noProof="0" dirty="0" smtClean="0"/>
              <a:t>Fourth layer</a:t>
            </a:r>
          </a:p>
        </p:txBody>
      </p:sp>
      <p:sp>
        <p:nvSpPr>
          <p:cNvPr id="8" name="Bildplatzhalter 2"/>
          <p:cNvSpPr>
            <a:spLocks noGrp="1"/>
          </p:cNvSpPr>
          <p:nvPr>
            <p:ph type="pic" idx="12" hasCustomPrompt="1"/>
          </p:nvPr>
        </p:nvSpPr>
        <p:spPr>
          <a:xfrm>
            <a:off x="6786000" y="2448000"/>
            <a:ext cx="2358000" cy="3816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p>
            <a:endParaRPr lang="de-DE" noProof="0"/>
          </a:p>
        </p:txBody>
      </p:sp>
      <p:sp>
        <p:nvSpPr>
          <p:cNvPr id="4" name="Datumsplatzhalter 3"/>
          <p:cNvSpPr>
            <a:spLocks noGrp="1"/>
          </p:cNvSpPr>
          <p:nvPr>
            <p:ph type="dt" sz="half" idx="11"/>
          </p:nvPr>
        </p:nvSpPr>
        <p:spPr/>
        <p:txBody>
          <a:bodyPr/>
          <a:lstStyle/>
          <a:p>
            <a:fld id="{49697A57-E176-4319-8679-342EA8EF1714}" type="datetime1">
              <a:rPr lang="de-DE" noProof="0" smtClean="0"/>
              <a:t>13.10.2014</a:t>
            </a:fld>
            <a:endParaRPr lang="de-DE" noProof="0" dirty="0"/>
          </a:p>
        </p:txBody>
      </p:sp>
    </p:spTree>
    <p:extLst>
      <p:ext uri="{BB962C8B-B14F-4D97-AF65-F5344CB8AC3E}">
        <p14:creationId xmlns:p14="http://schemas.microsoft.com/office/powerpoint/2010/main" val="1047626871"/>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2862776" y="6581001"/>
            <a:ext cx="3418449" cy="246221"/>
          </a:xfrm>
          <a:prstGeom prst="rect">
            <a:avLst/>
          </a:prstGeom>
        </p:spPr>
        <p:txBody>
          <a:bodyPr/>
          <a:lstStyle/>
          <a:p>
            <a:endParaRPr lang="de-DE" noProof="0"/>
          </a:p>
        </p:txBody>
      </p:sp>
      <p:sp>
        <p:nvSpPr>
          <p:cNvPr id="4" name="Datumsplatzhalter 3"/>
          <p:cNvSpPr>
            <a:spLocks noGrp="1"/>
          </p:cNvSpPr>
          <p:nvPr>
            <p:ph type="dt" sz="half" idx="11"/>
          </p:nvPr>
        </p:nvSpPr>
        <p:spPr/>
        <p:txBody>
          <a:bodyPr/>
          <a:lstStyle/>
          <a:p>
            <a:fld id="{E5B25293-AEF2-493D-B790-00999E598684}" type="datetime1">
              <a:rPr lang="de-DE" noProof="0" smtClean="0"/>
              <a:t>13.10.2014</a:t>
            </a:fld>
            <a:endParaRPr lang="de-DE" noProof="0"/>
          </a:p>
        </p:txBody>
      </p:sp>
    </p:spTree>
    <p:extLst>
      <p:ext uri="{BB962C8B-B14F-4D97-AF65-F5344CB8AC3E}">
        <p14:creationId xmlns:p14="http://schemas.microsoft.com/office/powerpoint/2010/main" val="1836145056"/>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gif"/><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91" name="Rectangle 15"/>
          <p:cNvSpPr>
            <a:spLocks noGrp="1" noChangeArrowheads="1"/>
          </p:cNvSpPr>
          <p:nvPr>
            <p:ph type="title"/>
          </p:nvPr>
        </p:nvSpPr>
        <p:spPr bwMode="auto">
          <a:xfrm>
            <a:off x="684000" y="1483199"/>
            <a:ext cx="7776000" cy="793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19" name="Grafik 7"/>
          <p:cNvPicPr>
            <a:picLocks noChangeAspect="1"/>
          </p:cNvPicPr>
          <p:nvPr/>
        </p:nvPicPr>
        <p:blipFill>
          <a:blip r:embed="rId9" cstate="print"/>
          <a:srcRect/>
          <a:stretch>
            <a:fillRect/>
          </a:stretch>
        </p:blipFill>
        <p:spPr bwMode="auto">
          <a:xfrm>
            <a:off x="6618288" y="304800"/>
            <a:ext cx="2106612" cy="877888"/>
          </a:xfrm>
          <a:prstGeom prst="rect">
            <a:avLst/>
          </a:prstGeom>
          <a:noFill/>
          <a:ln w="9525">
            <a:noFill/>
            <a:miter lim="800000"/>
            <a:headEnd/>
            <a:tailEnd/>
          </a:ln>
        </p:spPr>
      </p:pic>
      <p:pic>
        <p:nvPicPr>
          <p:cNvPr id="20" name="Grafik 8"/>
          <p:cNvPicPr>
            <a:picLocks noChangeAspect="1"/>
          </p:cNvPicPr>
          <p:nvPr/>
        </p:nvPicPr>
        <p:blipFill>
          <a:blip r:embed="rId10"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latinLnBrk="0">
              <a:lnSpc>
                <a:spcPct val="100000"/>
              </a:lnSpc>
              <a:buSzTx/>
              <a:buFontTx/>
              <a:buNone/>
            </a:pPr>
            <a:r>
              <a:rPr lang="de-DE" noProof="0" dirty="0" smtClean="0"/>
              <a:t>First layer</a:t>
            </a:r>
          </a:p>
          <a:p>
            <a:pPr marL="360000" lvl="1">
              <a:buClr>
                <a:srgbClr val="C80F0F"/>
              </a:buClr>
            </a:pPr>
            <a:r>
              <a:rPr lang="de-DE" noProof="0" dirty="0" smtClean="0"/>
              <a:t>Second layer</a:t>
            </a:r>
          </a:p>
          <a:p>
            <a:pPr marL="720000" lvl="2"/>
            <a:r>
              <a:rPr lang="de-DE" noProof="0" dirty="0" smtClean="0"/>
              <a:t>Third layer</a:t>
            </a:r>
          </a:p>
          <a:p>
            <a:pPr marL="1080000" lvl="3"/>
            <a:r>
              <a:rPr lang="de-DE" noProof="0" dirty="0" smtClean="0"/>
              <a:t>Fourth layer</a:t>
            </a:r>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chemeClr val="tx2"/>
                </a:solidFill>
                <a:latin typeface="Arial Narrow" pitchFamily="34" charset="0"/>
              </a:defRPr>
            </a:lvl1pPr>
          </a:lstStyle>
          <a:p>
            <a:fld id="{C6BD14B1-11F8-4E46-B9F1-C5930D6A824D}" type="datetime1">
              <a:rPr lang="de-DE" smtClean="0"/>
              <a:t>13.10.2014</a:t>
            </a:fld>
            <a:endParaRPr lang="de-DE" dirty="0"/>
          </a:p>
        </p:txBody>
      </p:sp>
      <p:sp>
        <p:nvSpPr>
          <p:cNvPr id="10" name="Text Box 19"/>
          <p:cNvSpPr txBox="1">
            <a:spLocks noChangeArrowheads="1"/>
          </p:cNvSpPr>
          <p:nvPr/>
        </p:nvSpPr>
        <p:spPr bwMode="auto">
          <a:xfrm>
            <a:off x="7532900" y="6581001"/>
            <a:ext cx="927100" cy="246221"/>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r>
              <a:rPr lang="es-ES_tradnl" sz="1000" b="0" noProof="0" dirty="0" smtClean="0">
                <a:solidFill>
                  <a:srgbClr val="6E6452"/>
                </a:solidFill>
                <a:latin typeface="Arial Narrow" pitchFamily="34" charset="0"/>
              </a:rPr>
              <a:t>Page </a:t>
            </a:r>
            <a:fld id="{327115CA-E6A4-425F-BB4F-A64D48743A27}" type="slidenum">
              <a:rPr lang="de-DE" sz="1000" b="0" noProof="0" smtClean="0">
                <a:solidFill>
                  <a:schemeClr val="tx2"/>
                </a:solidFill>
                <a:latin typeface="Arial Narrow" pitchFamily="34" charset="0"/>
              </a:rPr>
              <a:pPr algn="r"/>
              <a:t>‹Nr.›</a:t>
            </a:fld>
            <a:endParaRPr lang="de-DE" sz="1000" b="0" noProof="0" dirty="0">
              <a:solidFill>
                <a:schemeClr val="tx2"/>
              </a:solidFill>
              <a:latin typeface="Arial Narrow" pitchFamily="34" charset="0"/>
            </a:endParaRPr>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10" r:id="rId3"/>
    <p:sldLayoutId id="2147483714" r:id="rId4"/>
    <p:sldLayoutId id="2147483715" r:id="rId5"/>
    <p:sldLayoutId id="2147483716" r:id="rId6"/>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lang="de-DE" sz="1800" baseline="0" noProof="0" smtClean="0">
          <a:solidFill>
            <a:schemeClr val="tx2"/>
          </a:solidFill>
          <a:latin typeface="+mn-lt"/>
          <a:ea typeface="+mn-ea"/>
          <a:cs typeface="+mn-cs"/>
        </a:defRPr>
      </a:lvl1pPr>
      <a:lvl2pPr marL="720000" indent="-360000" algn="l" rtl="0" eaLnBrk="1" fontAlgn="base" hangingPunct="1">
        <a:spcBef>
          <a:spcPts val="400"/>
        </a:spcBef>
        <a:spcAft>
          <a:spcPts val="800"/>
        </a:spcAft>
        <a:buClr>
          <a:schemeClr val="accent1"/>
        </a:buClr>
        <a:buFont typeface="Wingdings" panose="05000000000000000000" pitchFamily="2" charset="2"/>
        <a:buChar char="§"/>
        <a:tabLst>
          <a:tab pos="2190750" algn="l"/>
        </a:tabLst>
        <a:defRPr lang="de-DE" sz="1600" noProof="0" smtClean="0">
          <a:solidFill>
            <a:schemeClr val="tx2"/>
          </a:solidFill>
          <a:latin typeface="+mn-lt"/>
        </a:defRPr>
      </a:lvl2pPr>
      <a:lvl3pPr marL="1080000" indent="-360000" algn="l" rtl="0" eaLnBrk="1" fontAlgn="base" hangingPunct="1">
        <a:spcBef>
          <a:spcPts val="400"/>
        </a:spcBef>
        <a:spcAft>
          <a:spcPts val="800"/>
        </a:spcAft>
        <a:buClr>
          <a:srgbClr val="C00000"/>
        </a:buClr>
        <a:buFont typeface="Symbol" panose="05050102010706020507" pitchFamily="18" charset="2"/>
        <a:buChar char="-"/>
        <a:tabLst>
          <a:tab pos="2190750" algn="l"/>
        </a:tabLst>
        <a:defRPr lang="de-DE" sz="1600" noProof="0" smtClean="0">
          <a:solidFill>
            <a:schemeClr val="tx2"/>
          </a:solidFill>
          <a:latin typeface="+mn-lt"/>
        </a:defRPr>
      </a:lvl3pPr>
      <a:lvl4pPr marL="1440000" indent="-360000" algn="l" rtl="0" eaLnBrk="1" fontAlgn="base" hangingPunct="1">
        <a:spcBef>
          <a:spcPts val="400"/>
        </a:spcBef>
        <a:spcAft>
          <a:spcPts val="800"/>
        </a:spcAft>
        <a:buClr>
          <a:schemeClr val="tx2"/>
        </a:buClr>
        <a:buFont typeface="Arial" pitchFamily="34" charset="0"/>
        <a:buChar char="•"/>
        <a:tabLst>
          <a:tab pos="2190750" algn="l"/>
        </a:tabLst>
        <a:defRPr lang="de-DE" sz="1600" baseline="0" noProof="0" smtClean="0">
          <a:solidFill>
            <a:schemeClr val="tx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emf"/><Relationship Id="rId7" Type="http://schemas.openxmlformats.org/officeDocument/2006/relationships/image" Target="../media/image10.png"/><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sz="quarter"/>
          </p:nvPr>
        </p:nvSpPr>
        <p:spPr>
          <a:xfrm>
            <a:off x="914400" y="2103454"/>
            <a:ext cx="7260336" cy="1444418"/>
          </a:xfrm>
        </p:spPr>
        <p:txBody>
          <a:bodyPr/>
          <a:lstStyle/>
          <a:p>
            <a:r>
              <a:rPr lang="de-DE" sz="2400" dirty="0" smtClean="0">
                <a:solidFill>
                  <a:srgbClr val="C00000"/>
                </a:solidFill>
              </a:rPr>
              <a:t>Strategieverzahnung </a:t>
            </a:r>
            <a:r>
              <a:rPr lang="de-DE" sz="2400" dirty="0">
                <a:solidFill>
                  <a:srgbClr val="C00000"/>
                </a:solidFill>
              </a:rPr>
              <a:t>und </a:t>
            </a:r>
            <a:r>
              <a:rPr lang="de-DE" sz="2400" dirty="0" err="1">
                <a:solidFill>
                  <a:srgbClr val="C00000"/>
                </a:solidFill>
              </a:rPr>
              <a:t>Policy</a:t>
            </a:r>
            <a:r>
              <a:rPr lang="de-DE" sz="2400" dirty="0">
                <a:solidFill>
                  <a:srgbClr val="C00000"/>
                </a:solidFill>
              </a:rPr>
              <a:t> </a:t>
            </a:r>
            <a:r>
              <a:rPr lang="de-DE" sz="2400" dirty="0" smtClean="0">
                <a:solidFill>
                  <a:srgbClr val="C00000"/>
                </a:solidFill>
              </a:rPr>
              <a:t>Integration </a:t>
            </a:r>
            <a:r>
              <a:rPr lang="de-DE" sz="2400" dirty="0" smtClean="0">
                <a:solidFill>
                  <a:srgbClr val="C00000"/>
                </a:solidFill>
              </a:rPr>
              <a:t>– </a:t>
            </a:r>
            <a:br>
              <a:rPr lang="de-DE" sz="2400" dirty="0" smtClean="0">
                <a:solidFill>
                  <a:srgbClr val="C00000"/>
                </a:solidFill>
              </a:rPr>
            </a:br>
            <a:r>
              <a:rPr lang="de-DE" sz="2400" dirty="0" smtClean="0">
                <a:solidFill>
                  <a:srgbClr val="C00000"/>
                </a:solidFill>
              </a:rPr>
              <a:t>RE/EE und </a:t>
            </a:r>
            <a:r>
              <a:rPr lang="de-DE" sz="2400" dirty="0" smtClean="0">
                <a:solidFill>
                  <a:srgbClr val="C00000"/>
                </a:solidFill>
              </a:rPr>
              <a:t>Green Growth aus Beschäftigungsperspektive</a:t>
            </a:r>
            <a:r>
              <a:rPr lang="en-US" sz="1800" dirty="0">
                <a:solidFill>
                  <a:srgbClr val="C00000"/>
                </a:solidFill>
                <a:latin typeface="+mn-lt"/>
              </a:rPr>
              <a:t/>
            </a:r>
            <a:br>
              <a:rPr lang="en-US" sz="1800" dirty="0">
                <a:solidFill>
                  <a:srgbClr val="C00000"/>
                </a:solidFill>
                <a:latin typeface="+mn-lt"/>
              </a:rPr>
            </a:br>
            <a:endParaRPr lang="de-DE" sz="1800" dirty="0">
              <a:latin typeface="+mn-lt"/>
            </a:endParaRPr>
          </a:p>
        </p:txBody>
      </p:sp>
      <p:cxnSp>
        <p:nvCxnSpPr>
          <p:cNvPr id="3" name="Gerade Verbindung 2"/>
          <p:cNvCxnSpPr/>
          <p:nvPr/>
        </p:nvCxnSpPr>
        <p:spPr bwMode="auto">
          <a:xfrm>
            <a:off x="914400" y="4261104"/>
            <a:ext cx="7260336" cy="0"/>
          </a:xfrm>
          <a:prstGeom prst="line">
            <a:avLst/>
          </a:prstGeom>
          <a:solidFill>
            <a:schemeClr val="accent1"/>
          </a:solidFill>
          <a:ln w="38100" cap="flat" cmpd="sng" algn="ctr">
            <a:solidFill>
              <a:schemeClr val="accent1"/>
            </a:solidFill>
            <a:prstDash val="solid"/>
            <a:round/>
            <a:headEnd type="none" w="med" len="med"/>
            <a:tailEnd type="none" w="med" len="med"/>
          </a:ln>
          <a:effectLst/>
        </p:spPr>
      </p:cxnSp>
      <p:sp>
        <p:nvSpPr>
          <p:cNvPr id="2" name="Textfeld 1"/>
          <p:cNvSpPr txBox="1"/>
          <p:nvPr/>
        </p:nvSpPr>
        <p:spPr>
          <a:xfrm>
            <a:off x="1669358" y="5010150"/>
            <a:ext cx="5750420" cy="646331"/>
          </a:xfrm>
          <a:prstGeom prst="rect">
            <a:avLst/>
          </a:prstGeom>
          <a:noFill/>
        </p:spPr>
        <p:txBody>
          <a:bodyPr wrap="none" rtlCol="0">
            <a:spAutoFit/>
          </a:bodyPr>
          <a:lstStyle/>
          <a:p>
            <a:pPr algn="ctr"/>
            <a:r>
              <a:rPr lang="de-DE" sz="1800" b="0" dirty="0" smtClean="0">
                <a:solidFill>
                  <a:schemeClr val="tx2"/>
                </a:solidFill>
              </a:rPr>
              <a:t>Eschborn, 14. Oktober 2014</a:t>
            </a:r>
          </a:p>
          <a:p>
            <a:pPr algn="ctr"/>
            <a:r>
              <a:rPr lang="de-DE" sz="1800" b="0" dirty="0" smtClean="0">
                <a:solidFill>
                  <a:schemeClr val="tx2"/>
                </a:solidFill>
              </a:rPr>
              <a:t>Roman Troxler, SV Beschäftigungsförderung in der EZ</a:t>
            </a:r>
            <a:endParaRPr lang="de-DE" sz="1800" b="0" dirty="0" smtClean="0">
              <a:solidFill>
                <a:schemeClr val="tx2"/>
              </a:solidFill>
            </a:endParaRPr>
          </a:p>
        </p:txBody>
      </p:sp>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Südafrika (2014.2080.1)</a:t>
            </a:r>
            <a:r>
              <a:rPr lang="de-DE" dirty="0"/>
              <a:t/>
            </a:r>
            <a:br>
              <a:rPr lang="de-DE" dirty="0"/>
            </a:br>
            <a:endParaRPr lang="de-DE" dirty="0"/>
          </a:p>
        </p:txBody>
      </p:sp>
      <p:sp>
        <p:nvSpPr>
          <p:cNvPr id="4" name="Inhaltsplatzhalter 3"/>
          <p:cNvSpPr>
            <a:spLocks noGrp="1"/>
          </p:cNvSpPr>
          <p:nvPr>
            <p:ph idx="1"/>
          </p:nvPr>
        </p:nvSpPr>
        <p:spPr/>
        <p:txBody>
          <a:bodyPr/>
          <a:lstStyle/>
          <a:p>
            <a:pPr marL="0" lvl="1" indent="0">
              <a:spcAft>
                <a:spcPts val="200"/>
              </a:spcAft>
              <a:buNone/>
            </a:pPr>
            <a:r>
              <a:rPr lang="de-DE" dirty="0" smtClean="0"/>
              <a:t>„Berufsbildung </a:t>
            </a:r>
            <a:r>
              <a:rPr lang="de-DE" dirty="0"/>
              <a:t>für klima- und umweltrelevante Berufe im Energiesektor in </a:t>
            </a:r>
            <a:r>
              <a:rPr lang="de-DE" dirty="0" smtClean="0"/>
              <a:t>Südafrika“</a:t>
            </a:r>
          </a:p>
          <a:p>
            <a:pPr lvl="1">
              <a:spcAft>
                <a:spcPts val="200"/>
              </a:spcAft>
            </a:pPr>
            <a:r>
              <a:rPr lang="de-DE" sz="1400" u="sng" dirty="0" smtClean="0"/>
              <a:t>Ziel</a:t>
            </a:r>
            <a:r>
              <a:rPr lang="de-DE" sz="1400" dirty="0" smtClean="0"/>
              <a:t>: </a:t>
            </a:r>
            <a:r>
              <a:rPr lang="de-DE" sz="1400" i="1" dirty="0"/>
              <a:t>Nationale Strategien für die grüne Wirtschaft, die die Qualifizierung von </a:t>
            </a:r>
            <a:r>
              <a:rPr lang="de-DE" sz="1400" i="1" dirty="0" err="1"/>
              <a:t>Fachkäften</a:t>
            </a:r>
            <a:r>
              <a:rPr lang="de-DE" sz="1400" i="1" dirty="0"/>
              <a:t> und die Bereitstellung von angewandten Technologien zum Gegenstand haben, werden zunehmend </a:t>
            </a:r>
            <a:r>
              <a:rPr lang="de-DE" sz="1400" i="1" dirty="0" smtClean="0"/>
              <a:t>umgesetzt</a:t>
            </a:r>
            <a:r>
              <a:rPr lang="de-DE" sz="1400" dirty="0" smtClean="0"/>
              <a:t>.</a:t>
            </a:r>
          </a:p>
          <a:p>
            <a:pPr lvl="1">
              <a:spcAft>
                <a:spcPts val="200"/>
              </a:spcAft>
            </a:pPr>
            <a:r>
              <a:rPr lang="de-DE" sz="1400" u="sng" dirty="0"/>
              <a:t>Handlungsfelder</a:t>
            </a:r>
            <a:r>
              <a:rPr lang="de-DE" sz="1400" dirty="0"/>
              <a:t>: </a:t>
            </a:r>
            <a:endParaRPr lang="de-DE" sz="1400" dirty="0" smtClean="0"/>
          </a:p>
          <a:p>
            <a:pPr lvl="2">
              <a:spcAft>
                <a:spcPts val="200"/>
              </a:spcAft>
              <a:buFont typeface="+mj-lt"/>
              <a:buAutoNum type="arabicPeriod"/>
            </a:pPr>
            <a:r>
              <a:rPr lang="de-DE" sz="1400" dirty="0" smtClean="0"/>
              <a:t>Gestaltung </a:t>
            </a:r>
            <a:r>
              <a:rPr lang="de-DE" sz="1400" dirty="0"/>
              <a:t>der Rahmenbedingungen für die Modellprojekte zur „grünen“ Kapazitätsentwicklung und zum </a:t>
            </a:r>
            <a:r>
              <a:rPr lang="de-DE" sz="1400" dirty="0" smtClean="0"/>
              <a:t>Technologietransfer</a:t>
            </a:r>
          </a:p>
          <a:p>
            <a:pPr lvl="2">
              <a:spcAft>
                <a:spcPts val="200"/>
              </a:spcAft>
              <a:buFont typeface="+mj-lt"/>
              <a:buAutoNum type="arabicPeriod"/>
            </a:pPr>
            <a:r>
              <a:rPr lang="de-DE" sz="1400" dirty="0" smtClean="0"/>
              <a:t>Implementierung </a:t>
            </a:r>
            <a:r>
              <a:rPr lang="de-DE" sz="1400" dirty="0"/>
              <a:t>der </a:t>
            </a:r>
            <a:r>
              <a:rPr lang="de-DE" sz="1400" dirty="0" smtClean="0"/>
              <a:t>Modellprojekte</a:t>
            </a:r>
          </a:p>
          <a:p>
            <a:pPr lvl="2">
              <a:spcAft>
                <a:spcPts val="200"/>
              </a:spcAft>
              <a:buFont typeface="+mj-lt"/>
              <a:buAutoNum type="arabicPeriod"/>
            </a:pPr>
            <a:r>
              <a:rPr lang="de-DE" sz="1400" dirty="0" smtClean="0"/>
              <a:t>Sicherstellung </a:t>
            </a:r>
            <a:r>
              <a:rPr lang="de-DE" sz="1400" dirty="0"/>
              <a:t>der Nachhaltigkeit durch Verankerung von Lernerfahrungen und </a:t>
            </a:r>
            <a:r>
              <a:rPr lang="de-DE" sz="1400" dirty="0" smtClean="0"/>
              <a:t>Wissenstransfer.</a:t>
            </a:r>
          </a:p>
          <a:p>
            <a:pPr lvl="1">
              <a:spcAft>
                <a:spcPts val="200"/>
              </a:spcAft>
            </a:pPr>
            <a:r>
              <a:rPr lang="de-DE" sz="1400" u="sng" dirty="0"/>
              <a:t>Kernproblem</a:t>
            </a:r>
            <a:r>
              <a:rPr lang="de-DE" sz="1400" dirty="0"/>
              <a:t>: Die Qualifizierung von Fachkräften und die Bereitstellung von Technologien tragen bislang nur unzureichend zur Entwicklung einer „grünen“ Wirtschaft in Südafrika</a:t>
            </a:r>
            <a:r>
              <a:rPr lang="de-DE" sz="1400" dirty="0" smtClean="0"/>
              <a:t>.</a:t>
            </a:r>
            <a:endParaRPr lang="de-DE" sz="1400" dirty="0"/>
          </a:p>
        </p:txBody>
      </p:sp>
      <p:sp>
        <p:nvSpPr>
          <p:cNvPr id="5" name="Datumsplatzhalter 2"/>
          <p:cNvSpPr>
            <a:spLocks noGrp="1"/>
          </p:cNvSpPr>
          <p:nvPr>
            <p:ph type="dt" sz="half" idx="11"/>
          </p:nvPr>
        </p:nvSpPr>
        <p:spPr>
          <a:xfrm>
            <a:off x="679155" y="6581001"/>
            <a:ext cx="1295400" cy="246221"/>
          </a:xfrm>
        </p:spPr>
        <p:txBody>
          <a:bodyPr/>
          <a:lstStyle/>
          <a:p>
            <a:fld id="{1EC5156A-7E44-4C65-AC33-75CA5E7363AC}" type="datetime1">
              <a:rPr lang="de-DE" smtClean="0"/>
              <a:t>13.10.2014</a:t>
            </a:fld>
            <a:endParaRPr lang="de-DE" dirty="0"/>
          </a:p>
        </p:txBody>
      </p:sp>
    </p:spTree>
    <p:extLst>
      <p:ext uri="{BB962C8B-B14F-4D97-AF65-F5344CB8AC3E}">
        <p14:creationId xmlns:p14="http://schemas.microsoft.com/office/powerpoint/2010/main" val="335852153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Südafrika (2014.2080.1)</a:t>
            </a:r>
            <a:r>
              <a:rPr lang="de-DE" dirty="0"/>
              <a:t/>
            </a:r>
            <a:br>
              <a:rPr lang="de-DE" dirty="0"/>
            </a:br>
            <a:endParaRPr lang="de-DE" dirty="0"/>
          </a:p>
        </p:txBody>
      </p:sp>
      <p:sp>
        <p:nvSpPr>
          <p:cNvPr id="4" name="Inhaltsplatzhalter 3"/>
          <p:cNvSpPr>
            <a:spLocks noGrp="1"/>
          </p:cNvSpPr>
          <p:nvPr>
            <p:ph idx="1"/>
          </p:nvPr>
        </p:nvSpPr>
        <p:spPr/>
        <p:txBody>
          <a:bodyPr/>
          <a:lstStyle/>
          <a:p>
            <a:pPr lvl="1">
              <a:spcAft>
                <a:spcPts val="200"/>
              </a:spcAft>
            </a:pPr>
            <a:r>
              <a:rPr lang="de-DE" sz="1400" u="sng" dirty="0" smtClean="0"/>
              <a:t>Ursache</a:t>
            </a:r>
            <a:r>
              <a:rPr lang="de-DE" sz="1400" dirty="0"/>
              <a:t>:</a:t>
            </a:r>
            <a:r>
              <a:rPr lang="de-DE" sz="1400" b="1" dirty="0"/>
              <a:t> </a:t>
            </a:r>
            <a:r>
              <a:rPr lang="de-DE" sz="1400" dirty="0"/>
              <a:t>Neuausrichtung der Wirtschaft auf erneuerbare Energien und Energieeffizienz noch im Anfangsstadium </a:t>
            </a:r>
          </a:p>
          <a:p>
            <a:pPr lvl="2">
              <a:spcBef>
                <a:spcPts val="0"/>
              </a:spcBef>
              <a:spcAft>
                <a:spcPts val="200"/>
              </a:spcAft>
            </a:pPr>
            <a:r>
              <a:rPr lang="de-DE" sz="1400" dirty="0"/>
              <a:t>Bestehende staatliche Anreize für Unternehmen greifen erst allmählich</a:t>
            </a:r>
          </a:p>
          <a:p>
            <a:pPr lvl="2">
              <a:spcBef>
                <a:spcPts val="0"/>
              </a:spcBef>
              <a:spcAft>
                <a:spcPts val="200"/>
              </a:spcAft>
            </a:pPr>
            <a:r>
              <a:rPr lang="de-DE" sz="1400" dirty="0"/>
              <a:t>Vielen Akteuren auf staatlicher und privater Seite fehlt Wissen über „grüne“ Wirtschaft, „grüne“ Kompetenzen und Technologien sowie Prozesse </a:t>
            </a:r>
          </a:p>
          <a:p>
            <a:pPr lvl="2">
              <a:spcBef>
                <a:spcPts val="0"/>
              </a:spcBef>
              <a:spcAft>
                <a:spcPts val="200"/>
              </a:spcAft>
            </a:pPr>
            <a:r>
              <a:rPr lang="de-DE" sz="1400" dirty="0"/>
              <a:t>In den Bereichen Berufsbildung und Hochschulwesen bestehen eine Vielzahl relativ junger Institutionen denen es an technischen Kapazitäten und Kompetenzen mangelt, die für die Entwicklung und Umsetzung von tragfähigen Implementierungsstrategien erforderlich sind.  </a:t>
            </a:r>
            <a:endParaRPr lang="de-DE" sz="1400" u="sng" dirty="0" smtClean="0"/>
          </a:p>
          <a:p>
            <a:pPr lvl="1">
              <a:spcAft>
                <a:spcPts val="200"/>
              </a:spcAft>
            </a:pPr>
            <a:r>
              <a:rPr lang="de-DE" u="sng" dirty="0" smtClean="0"/>
              <a:t>Ansatzpunkte</a:t>
            </a:r>
            <a:r>
              <a:rPr lang="de-DE" dirty="0" smtClean="0"/>
              <a:t>:</a:t>
            </a:r>
          </a:p>
          <a:p>
            <a:pPr lvl="2">
              <a:spcAft>
                <a:spcPts val="200"/>
              </a:spcAft>
            </a:pPr>
            <a:r>
              <a:rPr lang="de-DE" sz="1400" dirty="0" smtClean="0"/>
              <a:t>Unterstützungsmaßnahmen </a:t>
            </a:r>
            <a:r>
              <a:rPr lang="de-DE" sz="1400" dirty="0"/>
              <a:t>zur verbesserten Koordination von Ministerien, Berufsbildungsinstitutionen, </a:t>
            </a:r>
            <a:r>
              <a:rPr lang="de-DE" sz="1400" dirty="0" smtClean="0"/>
              <a:t>Technologiestationen </a:t>
            </a:r>
            <a:r>
              <a:rPr lang="de-DE" sz="1400" dirty="0"/>
              <a:t>und </a:t>
            </a:r>
            <a:r>
              <a:rPr lang="de-DE" sz="1400" dirty="0" smtClean="0"/>
              <a:t>Unternehmen</a:t>
            </a:r>
          </a:p>
          <a:p>
            <a:pPr lvl="2">
              <a:spcAft>
                <a:spcPts val="200"/>
              </a:spcAft>
            </a:pPr>
            <a:r>
              <a:rPr lang="de-DE" sz="1400" dirty="0" smtClean="0"/>
              <a:t>Durchführung </a:t>
            </a:r>
            <a:r>
              <a:rPr lang="de-DE" sz="1400" dirty="0"/>
              <a:t>von sichtbaren und replizierbaren Modellprojekten, bei denen staatliche und private Akteure konzertierte Aktionen zur praxisorientierten Qualifizierung und angewandtem </a:t>
            </a:r>
            <a:r>
              <a:rPr lang="de-DE" sz="1400" dirty="0" smtClean="0"/>
              <a:t>Technologietransfer </a:t>
            </a:r>
            <a:r>
              <a:rPr lang="de-DE" sz="1400" dirty="0"/>
              <a:t>für eine „grüne“ Wirtschaft erfolgreich umsetzen.</a:t>
            </a:r>
          </a:p>
        </p:txBody>
      </p:sp>
      <p:sp>
        <p:nvSpPr>
          <p:cNvPr id="5" name="Datumsplatzhalter 2"/>
          <p:cNvSpPr>
            <a:spLocks noGrp="1"/>
          </p:cNvSpPr>
          <p:nvPr>
            <p:ph type="dt" sz="half" idx="11"/>
          </p:nvPr>
        </p:nvSpPr>
        <p:spPr>
          <a:xfrm>
            <a:off x="679155" y="6581001"/>
            <a:ext cx="1295400" cy="246221"/>
          </a:xfrm>
        </p:spPr>
        <p:txBody>
          <a:bodyPr/>
          <a:lstStyle/>
          <a:p>
            <a:fld id="{F865FC7B-C7F5-49A4-8F20-8F391603B8AE}" type="datetime1">
              <a:rPr lang="de-DE" smtClean="0"/>
              <a:t>13.10.2014</a:t>
            </a:fld>
            <a:endParaRPr lang="de-DE" dirty="0"/>
          </a:p>
        </p:txBody>
      </p:sp>
    </p:spTree>
    <p:extLst>
      <p:ext uri="{BB962C8B-B14F-4D97-AF65-F5344CB8AC3E}">
        <p14:creationId xmlns:p14="http://schemas.microsoft.com/office/powerpoint/2010/main" val="72003923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sz="quarter"/>
          </p:nvPr>
        </p:nvSpPr>
        <p:spPr>
          <a:xfrm>
            <a:off x="914400" y="2103454"/>
            <a:ext cx="7260336" cy="1444418"/>
          </a:xfrm>
        </p:spPr>
        <p:txBody>
          <a:bodyPr/>
          <a:lstStyle/>
          <a:p>
            <a:r>
              <a:rPr lang="de-DE" sz="2400" dirty="0" smtClean="0">
                <a:solidFill>
                  <a:srgbClr val="C00000"/>
                </a:solidFill>
              </a:rPr>
              <a:t>Vielen Dank!</a:t>
            </a:r>
            <a:r>
              <a:rPr lang="en-US" sz="1800" dirty="0">
                <a:solidFill>
                  <a:srgbClr val="C00000"/>
                </a:solidFill>
                <a:latin typeface="+mn-lt"/>
              </a:rPr>
              <a:t/>
            </a:r>
            <a:br>
              <a:rPr lang="en-US" sz="1800" dirty="0">
                <a:solidFill>
                  <a:srgbClr val="C00000"/>
                </a:solidFill>
                <a:latin typeface="+mn-lt"/>
              </a:rPr>
            </a:br>
            <a:endParaRPr lang="de-DE" sz="1800" dirty="0">
              <a:latin typeface="+mn-lt"/>
            </a:endParaRPr>
          </a:p>
        </p:txBody>
      </p:sp>
      <p:cxnSp>
        <p:nvCxnSpPr>
          <p:cNvPr id="3" name="Gerade Verbindung 2"/>
          <p:cNvCxnSpPr/>
          <p:nvPr/>
        </p:nvCxnSpPr>
        <p:spPr bwMode="auto">
          <a:xfrm>
            <a:off x="914400" y="4261104"/>
            <a:ext cx="7260336" cy="0"/>
          </a:xfrm>
          <a:prstGeom prst="line">
            <a:avLst/>
          </a:prstGeom>
          <a:solidFill>
            <a:schemeClr val="accent1"/>
          </a:solidFill>
          <a:ln w="38100" cap="flat" cmpd="sng" algn="ctr">
            <a:solidFill>
              <a:schemeClr val="accent1"/>
            </a:solidFill>
            <a:prstDash val="solid"/>
            <a:round/>
            <a:headEnd type="none" w="med" len="med"/>
            <a:tailEnd type="none" w="med" len="med"/>
          </a:ln>
          <a:effectLst/>
        </p:spPr>
      </p:cxnSp>
      <p:sp>
        <p:nvSpPr>
          <p:cNvPr id="2" name="Textfeld 1"/>
          <p:cNvSpPr txBox="1"/>
          <p:nvPr/>
        </p:nvSpPr>
        <p:spPr>
          <a:xfrm>
            <a:off x="3264416" y="5010150"/>
            <a:ext cx="2560316" cy="1200329"/>
          </a:xfrm>
          <a:prstGeom prst="rect">
            <a:avLst/>
          </a:prstGeom>
          <a:noFill/>
        </p:spPr>
        <p:txBody>
          <a:bodyPr wrap="none" rtlCol="0">
            <a:spAutoFit/>
          </a:bodyPr>
          <a:lstStyle/>
          <a:p>
            <a:pPr algn="ctr"/>
            <a:r>
              <a:rPr lang="de-DE" sz="1800" b="0" dirty="0" smtClean="0">
                <a:solidFill>
                  <a:schemeClr val="tx2"/>
                </a:solidFill>
              </a:rPr>
              <a:t>Bei Fragen:</a:t>
            </a:r>
          </a:p>
          <a:p>
            <a:pPr algn="ctr"/>
            <a:r>
              <a:rPr lang="de-DE" sz="1800" b="0" dirty="0" smtClean="0">
                <a:solidFill>
                  <a:schemeClr val="tx2"/>
                </a:solidFill>
              </a:rPr>
              <a:t>e</a:t>
            </a:r>
            <a:r>
              <a:rPr lang="de-DE" sz="1800" b="0" dirty="0" smtClean="0">
                <a:solidFill>
                  <a:schemeClr val="tx2"/>
                </a:solidFill>
              </a:rPr>
              <a:t>lena.lau@giz.de oder </a:t>
            </a:r>
          </a:p>
          <a:p>
            <a:pPr algn="ctr"/>
            <a:r>
              <a:rPr lang="de-DE" sz="1800" b="0" dirty="0" smtClean="0">
                <a:solidFill>
                  <a:schemeClr val="tx2"/>
                </a:solidFill>
              </a:rPr>
              <a:t>roman.troxler@giz.de</a:t>
            </a:r>
          </a:p>
          <a:p>
            <a:pPr algn="ctr"/>
            <a:endParaRPr lang="de-DE" sz="1800" b="0" dirty="0" smtClean="0">
              <a:solidFill>
                <a:schemeClr val="tx2"/>
              </a:solidFill>
            </a:endParaRPr>
          </a:p>
        </p:txBody>
      </p:sp>
    </p:spTree>
    <p:extLst>
      <p:ext uri="{BB962C8B-B14F-4D97-AF65-F5344CB8AC3E}">
        <p14:creationId xmlns:p14="http://schemas.microsoft.com/office/powerpoint/2010/main" val="212305143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el 9"/>
          <p:cNvSpPr>
            <a:spLocks noGrp="1"/>
          </p:cNvSpPr>
          <p:nvPr>
            <p:ph type="ctrTitle" sz="quarter"/>
          </p:nvPr>
        </p:nvSpPr>
        <p:spPr>
          <a:xfrm>
            <a:off x="914400" y="2103454"/>
            <a:ext cx="7260336" cy="1444418"/>
          </a:xfrm>
        </p:spPr>
        <p:txBody>
          <a:bodyPr/>
          <a:lstStyle/>
          <a:p>
            <a:r>
              <a:rPr lang="de-DE" sz="2400" dirty="0" smtClean="0">
                <a:solidFill>
                  <a:srgbClr val="C00000"/>
                </a:solidFill>
              </a:rPr>
              <a:t>Recherche zu „</a:t>
            </a:r>
            <a:r>
              <a:rPr lang="de-DE" sz="2400" dirty="0" err="1" smtClean="0">
                <a:solidFill>
                  <a:srgbClr val="C00000"/>
                </a:solidFill>
              </a:rPr>
              <a:t>Good</a:t>
            </a:r>
            <a:r>
              <a:rPr lang="de-DE" sz="2400" dirty="0" smtClean="0">
                <a:solidFill>
                  <a:srgbClr val="C00000"/>
                </a:solidFill>
              </a:rPr>
              <a:t> Practices: Strategieverzahnung </a:t>
            </a:r>
            <a:r>
              <a:rPr lang="de-DE" sz="2400" dirty="0">
                <a:solidFill>
                  <a:srgbClr val="C00000"/>
                </a:solidFill>
              </a:rPr>
              <a:t>und </a:t>
            </a:r>
            <a:r>
              <a:rPr lang="de-DE" sz="2400" dirty="0" err="1">
                <a:solidFill>
                  <a:srgbClr val="C00000"/>
                </a:solidFill>
              </a:rPr>
              <a:t>Policy</a:t>
            </a:r>
            <a:r>
              <a:rPr lang="de-DE" sz="2400" dirty="0">
                <a:solidFill>
                  <a:srgbClr val="C00000"/>
                </a:solidFill>
              </a:rPr>
              <a:t> </a:t>
            </a:r>
            <a:r>
              <a:rPr lang="de-DE" sz="2400" dirty="0" smtClean="0">
                <a:solidFill>
                  <a:srgbClr val="C00000"/>
                </a:solidFill>
              </a:rPr>
              <a:t>Integration - Beschäftigungsförderung und Green Growth“</a:t>
            </a:r>
            <a:r>
              <a:rPr lang="en-US" sz="1800" dirty="0">
                <a:solidFill>
                  <a:srgbClr val="C00000"/>
                </a:solidFill>
                <a:latin typeface="+mn-lt"/>
              </a:rPr>
              <a:t/>
            </a:r>
            <a:br>
              <a:rPr lang="en-US" sz="1800" dirty="0">
                <a:solidFill>
                  <a:srgbClr val="C00000"/>
                </a:solidFill>
                <a:latin typeface="+mn-lt"/>
              </a:rPr>
            </a:br>
            <a:endParaRPr lang="de-DE" sz="1800" dirty="0">
              <a:latin typeface="+mn-lt"/>
            </a:endParaRPr>
          </a:p>
        </p:txBody>
      </p:sp>
      <p:cxnSp>
        <p:nvCxnSpPr>
          <p:cNvPr id="3" name="Gerade Verbindung 2"/>
          <p:cNvCxnSpPr/>
          <p:nvPr/>
        </p:nvCxnSpPr>
        <p:spPr bwMode="auto">
          <a:xfrm>
            <a:off x="914400" y="4261104"/>
            <a:ext cx="7260336" cy="0"/>
          </a:xfrm>
          <a:prstGeom prst="line">
            <a:avLst/>
          </a:prstGeom>
          <a:solidFill>
            <a:schemeClr val="accent1"/>
          </a:solidFill>
          <a:ln w="38100" cap="flat" cmpd="sng" algn="ctr">
            <a:solidFill>
              <a:schemeClr val="accent1"/>
            </a:solidFill>
            <a:prstDash val="solid"/>
            <a:round/>
            <a:headEnd type="none" w="med" len="med"/>
            <a:tailEnd type="none" w="med" len="med"/>
          </a:ln>
          <a:effectLst/>
        </p:spPr>
      </p:cxnSp>
    </p:spTree>
    <p:extLst>
      <p:ext uri="{BB962C8B-B14F-4D97-AF65-F5344CB8AC3E}">
        <p14:creationId xmlns:p14="http://schemas.microsoft.com/office/powerpoint/2010/main" val="251051844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Inhalt</a:t>
            </a:r>
            <a:endParaRPr lang="de-DE" b="0" dirty="0"/>
          </a:p>
        </p:txBody>
      </p:sp>
      <p:sp>
        <p:nvSpPr>
          <p:cNvPr id="4" name="Inhaltsplatzhalter 3"/>
          <p:cNvSpPr>
            <a:spLocks noGrp="1"/>
          </p:cNvSpPr>
          <p:nvPr>
            <p:ph idx="1"/>
          </p:nvPr>
        </p:nvSpPr>
        <p:spPr/>
        <p:txBody>
          <a:bodyPr/>
          <a:lstStyle/>
          <a:p>
            <a:pPr marL="400050" lvl="0" indent="-400050">
              <a:buAutoNum type="romanUcPeriod"/>
            </a:pPr>
            <a:r>
              <a:rPr lang="de-DE" dirty="0" smtClean="0"/>
              <a:t>Theoretische Grundlage</a:t>
            </a:r>
          </a:p>
          <a:p>
            <a:pPr marL="645750" lvl="1" indent="-285750">
              <a:buFont typeface="Wingdings" charset="2"/>
              <a:buChar char="§"/>
            </a:pPr>
            <a:r>
              <a:rPr lang="de-DE" sz="1600" dirty="0" err="1" smtClean="0"/>
              <a:t>Dercon</a:t>
            </a:r>
            <a:r>
              <a:rPr lang="de-DE" sz="1600" dirty="0" smtClean="0"/>
              <a:t>, S. (2012) / Hellegatte, S. et al. (2011)</a:t>
            </a:r>
          </a:p>
          <a:p>
            <a:pPr marL="400050" lvl="0" indent="-400050">
              <a:buFont typeface="+mj-lt"/>
              <a:buAutoNum type="romanUcPeriod"/>
            </a:pPr>
            <a:r>
              <a:rPr lang="de-DE" dirty="0" smtClean="0"/>
              <a:t>Strategien zur Beschäftigungsförderung / Green Growth</a:t>
            </a:r>
          </a:p>
          <a:p>
            <a:pPr marL="645750" lvl="1" indent="-285750">
              <a:buFont typeface="Wingdings" charset="2"/>
              <a:buChar char="§"/>
            </a:pPr>
            <a:r>
              <a:rPr lang="de-DE" sz="1600" dirty="0" smtClean="0"/>
              <a:t>Kausch, I.; </a:t>
            </a:r>
            <a:r>
              <a:rPr lang="de-DE" sz="1600" dirty="0" err="1" smtClean="0"/>
              <a:t>Trommerhäuser</a:t>
            </a:r>
            <a:r>
              <a:rPr lang="de-DE" sz="1600" dirty="0" smtClean="0"/>
              <a:t>, S. (2002) / ILO (2012)</a:t>
            </a:r>
          </a:p>
          <a:p>
            <a:pPr marL="400050" lvl="0" indent="-400050">
              <a:buFont typeface="+mj-lt"/>
              <a:buAutoNum type="romanUcPeriod" startAt="3"/>
            </a:pPr>
            <a:r>
              <a:rPr lang="de-DE" dirty="0" smtClean="0"/>
              <a:t>Green Jobs</a:t>
            </a:r>
          </a:p>
          <a:p>
            <a:pPr marL="760050" lvl="1" indent="-400050"/>
            <a:r>
              <a:rPr lang="de-DE" sz="1600" dirty="0" smtClean="0"/>
              <a:t>ILO (2012)</a:t>
            </a:r>
          </a:p>
          <a:p>
            <a:pPr marL="400050" lvl="0" indent="-400050">
              <a:buFont typeface="+mj-lt"/>
              <a:buAutoNum type="romanUcPeriod" startAt="3"/>
            </a:pPr>
            <a:r>
              <a:rPr lang="de-DE" dirty="0" smtClean="0"/>
              <a:t>Empirische Evidenz</a:t>
            </a:r>
          </a:p>
          <a:p>
            <a:pPr marL="760050" lvl="1" indent="-400050"/>
            <a:r>
              <a:rPr lang="de-DE" dirty="0" smtClean="0"/>
              <a:t>ILO (2012) / GIZ Intranet </a:t>
            </a:r>
          </a:p>
          <a:p>
            <a:pPr marL="400050" lvl="0" indent="-400050">
              <a:buFont typeface="+mj-lt"/>
              <a:buAutoNum type="romanUcPeriod" startAt="3"/>
            </a:pPr>
            <a:r>
              <a:rPr lang="de-DE" dirty="0" smtClean="0"/>
              <a:t>Case Study</a:t>
            </a:r>
          </a:p>
          <a:p>
            <a:pPr marL="760050" lvl="1" indent="-400050"/>
            <a:r>
              <a:rPr lang="de-DE" dirty="0" smtClean="0"/>
              <a:t>Kirgisistan / Philippinen / Ägypten / Südafrika</a:t>
            </a:r>
          </a:p>
        </p:txBody>
      </p:sp>
      <p:sp>
        <p:nvSpPr>
          <p:cNvPr id="5" name="Datumsplatzhalter 2"/>
          <p:cNvSpPr>
            <a:spLocks noGrp="1"/>
          </p:cNvSpPr>
          <p:nvPr>
            <p:ph type="dt" sz="half" idx="11"/>
          </p:nvPr>
        </p:nvSpPr>
        <p:spPr>
          <a:xfrm>
            <a:off x="679155" y="6581001"/>
            <a:ext cx="1295400" cy="246221"/>
          </a:xfrm>
        </p:spPr>
        <p:txBody>
          <a:bodyPr/>
          <a:lstStyle/>
          <a:p>
            <a:fld id="{C903620B-2C9E-44D9-9A13-9D80989BDB8B}" type="datetime1">
              <a:rPr lang="de-DE" smtClean="0"/>
              <a:t>13.10.2014</a:t>
            </a:fld>
            <a:endParaRPr lang="de-DE" dirty="0"/>
          </a:p>
        </p:txBody>
      </p:sp>
    </p:spTree>
    <p:extLst>
      <p:ext uri="{BB962C8B-B14F-4D97-AF65-F5344CB8AC3E}">
        <p14:creationId xmlns:p14="http://schemas.microsoft.com/office/powerpoint/2010/main" val="363887333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Theoretische Grundlage I</a:t>
            </a:r>
            <a:r>
              <a:rPr lang="de-DE" dirty="0" smtClean="0"/>
              <a:t/>
            </a:r>
            <a:br>
              <a:rPr lang="de-DE" dirty="0" smtClean="0"/>
            </a:br>
            <a:r>
              <a:rPr lang="en-US" sz="1600" b="0" dirty="0" smtClean="0"/>
              <a:t>Is </a:t>
            </a:r>
            <a:r>
              <a:rPr lang="en-US" sz="1600" b="0" dirty="0"/>
              <a:t>Green Growth Good for the Poor?</a:t>
            </a:r>
            <a:br>
              <a:rPr lang="en-US" sz="1600" b="0" dirty="0"/>
            </a:br>
            <a:endParaRPr lang="de-DE" b="0" dirty="0"/>
          </a:p>
        </p:txBody>
      </p:sp>
      <p:sp>
        <p:nvSpPr>
          <p:cNvPr id="4" name="Inhaltsplatzhalter 3"/>
          <p:cNvSpPr>
            <a:spLocks noGrp="1"/>
          </p:cNvSpPr>
          <p:nvPr>
            <p:ph idx="1"/>
          </p:nvPr>
        </p:nvSpPr>
        <p:spPr>
          <a:xfrm>
            <a:off x="684000" y="1943100"/>
            <a:ext cx="7776000" cy="4320900"/>
          </a:xfrm>
        </p:spPr>
        <p:txBody>
          <a:bodyPr/>
          <a:lstStyle/>
          <a:p>
            <a:pPr marL="285750" lvl="0" indent="-285750">
              <a:spcBef>
                <a:spcPts val="0"/>
              </a:spcBef>
              <a:spcAft>
                <a:spcPts val="600"/>
              </a:spcAft>
              <a:buFont typeface="Wingdings" panose="05000000000000000000" pitchFamily="2" charset="2"/>
              <a:buChar char="§"/>
            </a:pPr>
            <a:r>
              <a:rPr lang="de-DE" sz="1600" dirty="0" smtClean="0"/>
              <a:t>Zielkonflikt zwischen </a:t>
            </a:r>
            <a:r>
              <a:rPr lang="de-DE" sz="1600" i="1" dirty="0" err="1"/>
              <a:t>g</a:t>
            </a:r>
            <a:r>
              <a:rPr lang="de-DE" sz="1600" i="1" dirty="0" err="1" smtClean="0"/>
              <a:t>reen</a:t>
            </a:r>
            <a:r>
              <a:rPr lang="de-DE" sz="1600" i="1" dirty="0" smtClean="0"/>
              <a:t>-sensitiv</a:t>
            </a:r>
            <a:r>
              <a:rPr lang="de-DE" sz="1600" dirty="0" smtClean="0"/>
              <a:t> und </a:t>
            </a:r>
            <a:r>
              <a:rPr lang="de-DE" sz="1600" i="1" dirty="0" err="1" smtClean="0"/>
              <a:t>poverty</a:t>
            </a:r>
            <a:r>
              <a:rPr lang="de-DE" sz="1600" i="1" dirty="0" smtClean="0"/>
              <a:t>-sensitive </a:t>
            </a:r>
            <a:r>
              <a:rPr lang="de-DE" sz="1600" i="1" dirty="0" err="1" smtClean="0"/>
              <a:t>growth</a:t>
            </a:r>
            <a:endParaRPr lang="de-DE" sz="1600" i="1" dirty="0" smtClean="0"/>
          </a:p>
          <a:p>
            <a:pPr marL="645750" lvl="1" indent="-285750">
              <a:spcBef>
                <a:spcPts val="0"/>
              </a:spcBef>
              <a:spcAft>
                <a:spcPts val="600"/>
              </a:spcAft>
              <a:buFont typeface="Symbol" panose="05050102010706020507" pitchFamily="18" charset="2"/>
              <a:buChar char="-"/>
            </a:pPr>
            <a:r>
              <a:rPr lang="de-DE" sz="1400" dirty="0" smtClean="0"/>
              <a:t>Ökologisch nachhaltige Wachstumsstrategien sind mit hohen (sozialen) Kosten verbunden, die ungleich verteilt sind und somit den armutsreduzierenden Wachstum bremsen oder sogar umkehren.</a:t>
            </a:r>
          </a:p>
          <a:p>
            <a:pPr marL="285750" indent="-285750">
              <a:spcBef>
                <a:spcPts val="0"/>
              </a:spcBef>
              <a:spcAft>
                <a:spcPts val="600"/>
              </a:spcAft>
              <a:buFont typeface="Wingdings" panose="05000000000000000000" pitchFamily="2" charset="2"/>
              <a:buChar char="§"/>
            </a:pPr>
            <a:r>
              <a:rPr lang="de-DE" sz="1600" dirty="0" smtClean="0"/>
              <a:t>Unklare Verfügungsrechte, </a:t>
            </a:r>
            <a:r>
              <a:rPr lang="de-DE" sz="1600" dirty="0" err="1" smtClean="0"/>
              <a:t>Externalitäten</a:t>
            </a:r>
            <a:r>
              <a:rPr lang="de-DE" sz="1600" dirty="0" smtClean="0"/>
              <a:t> und Moral </a:t>
            </a:r>
            <a:r>
              <a:rPr lang="de-DE" sz="1600" dirty="0" err="1" smtClean="0"/>
              <a:t>Hazard</a:t>
            </a:r>
            <a:r>
              <a:rPr lang="de-DE" sz="1600" dirty="0" smtClean="0"/>
              <a:t> in Bezug auf Umwelt &amp; Klima:   </a:t>
            </a:r>
          </a:p>
          <a:p>
            <a:pPr marL="645750" lvl="1" indent="-285750">
              <a:spcBef>
                <a:spcPts val="0"/>
              </a:spcBef>
              <a:spcAft>
                <a:spcPts val="600"/>
              </a:spcAft>
              <a:buFont typeface="Symbol" panose="05050102010706020507" pitchFamily="18" charset="2"/>
              <a:buChar char="-"/>
            </a:pPr>
            <a:r>
              <a:rPr lang="de-DE" sz="1400" dirty="0"/>
              <a:t>Kosten müssen </a:t>
            </a:r>
            <a:r>
              <a:rPr lang="de-DE" sz="1400" dirty="0" smtClean="0"/>
              <a:t>koordiniert und fair adressiert werden</a:t>
            </a:r>
            <a:r>
              <a:rPr lang="de-DE" sz="1400" dirty="0"/>
              <a:t>, damit sie pro-</a:t>
            </a:r>
            <a:r>
              <a:rPr lang="de-DE" sz="1400" dirty="0" err="1"/>
              <a:t>poor</a:t>
            </a:r>
            <a:r>
              <a:rPr lang="de-DE" sz="1400" dirty="0"/>
              <a:t> </a:t>
            </a:r>
            <a:r>
              <a:rPr lang="de-DE" sz="1400" dirty="0" err="1"/>
              <a:t>growth</a:t>
            </a:r>
            <a:r>
              <a:rPr lang="de-DE" sz="1400" dirty="0"/>
              <a:t> unterstützen</a:t>
            </a:r>
            <a:r>
              <a:rPr lang="de-DE" sz="1400" dirty="0" smtClean="0"/>
              <a:t>.</a:t>
            </a:r>
          </a:p>
          <a:p>
            <a:pPr marL="285750" indent="-285750">
              <a:spcBef>
                <a:spcPts val="0"/>
              </a:spcBef>
              <a:spcAft>
                <a:spcPts val="600"/>
              </a:spcAft>
              <a:buFont typeface="Wingdings" panose="05000000000000000000" pitchFamily="2" charset="2"/>
              <a:buChar char="§"/>
            </a:pPr>
            <a:r>
              <a:rPr lang="de-DE" sz="1600" dirty="0" smtClean="0"/>
              <a:t>Vier Dimensionen als Voraussetzung für </a:t>
            </a:r>
            <a:r>
              <a:rPr lang="de-DE" sz="1600" dirty="0" err="1" smtClean="0"/>
              <a:t>green</a:t>
            </a:r>
            <a:r>
              <a:rPr lang="de-DE" sz="1600" dirty="0" smtClean="0"/>
              <a:t> und pro-</a:t>
            </a:r>
            <a:r>
              <a:rPr lang="de-DE" sz="1600" dirty="0" err="1" smtClean="0"/>
              <a:t>poor</a:t>
            </a:r>
            <a:r>
              <a:rPr lang="de-DE" sz="1600" dirty="0" smtClean="0"/>
              <a:t> </a:t>
            </a:r>
            <a:r>
              <a:rPr lang="de-DE" sz="1600" dirty="0" err="1" smtClean="0"/>
              <a:t>growth</a:t>
            </a:r>
            <a:r>
              <a:rPr lang="de-DE" sz="1600" dirty="0" smtClean="0"/>
              <a:t>:</a:t>
            </a:r>
          </a:p>
          <a:p>
            <a:pPr marL="702900" lvl="1" indent="-342900">
              <a:spcBef>
                <a:spcPts val="0"/>
              </a:spcBef>
              <a:spcAft>
                <a:spcPts val="600"/>
              </a:spcAft>
              <a:buFont typeface="+mj-lt"/>
              <a:buAutoNum type="arabicPeriod"/>
            </a:pPr>
            <a:r>
              <a:rPr lang="de-DE" sz="1400" dirty="0" smtClean="0"/>
              <a:t>Effizienzgewinne: Internalisierung der </a:t>
            </a:r>
            <a:r>
              <a:rPr lang="de-DE" sz="1400" dirty="0" err="1" smtClean="0"/>
              <a:t>Externalitäten</a:t>
            </a:r>
            <a:r>
              <a:rPr lang="de-DE" sz="1400" dirty="0" smtClean="0"/>
              <a:t> als Quelle für potenzielle Wohlfahrtsgewinne für die Armen</a:t>
            </a:r>
          </a:p>
          <a:p>
            <a:pPr marL="702900" lvl="1" indent="-342900">
              <a:spcBef>
                <a:spcPts val="0"/>
              </a:spcBef>
              <a:spcAft>
                <a:spcPts val="600"/>
              </a:spcAft>
              <a:buFont typeface="+mj-lt"/>
              <a:buAutoNum type="arabicPeriod"/>
            </a:pPr>
            <a:r>
              <a:rPr lang="de-DE" sz="1400" dirty="0" smtClean="0">
                <a:solidFill>
                  <a:srgbClr val="C00000"/>
                </a:solidFill>
              </a:rPr>
              <a:t>Armutsbekämpfung innerhalb von Green Growth Strategien durch Beschäftigungswachstum (z.B. Arbeitsintensivität von Green Growth)</a:t>
            </a:r>
          </a:p>
          <a:p>
            <a:pPr marL="702900" lvl="1" indent="-342900">
              <a:spcBef>
                <a:spcPts val="0"/>
              </a:spcBef>
              <a:spcAft>
                <a:spcPts val="600"/>
              </a:spcAft>
              <a:buFont typeface="+mj-lt"/>
              <a:buAutoNum type="arabicPeriod"/>
            </a:pPr>
            <a:r>
              <a:rPr lang="de-DE" sz="1400" dirty="0" smtClean="0"/>
              <a:t>Sektorale Transformation von GG, Sicherung der Wettbewerbsfähigkeit und Marktanschluss der ländlichen Bevölkerung</a:t>
            </a:r>
          </a:p>
          <a:p>
            <a:pPr marL="702900" lvl="1" indent="-342900">
              <a:spcBef>
                <a:spcPts val="0"/>
              </a:spcBef>
              <a:spcAft>
                <a:spcPts val="600"/>
              </a:spcAft>
              <a:buFont typeface="+mj-lt"/>
              <a:buAutoNum type="arabicPeriod"/>
            </a:pPr>
            <a:r>
              <a:rPr lang="de-DE" sz="1400" dirty="0" smtClean="0"/>
              <a:t>Räumliche Erschließung und Mobilität, Migrationsmöglichkeiten</a:t>
            </a:r>
          </a:p>
        </p:txBody>
      </p:sp>
      <p:sp>
        <p:nvSpPr>
          <p:cNvPr id="5" name="Datumsplatzhalter 2"/>
          <p:cNvSpPr>
            <a:spLocks noGrp="1"/>
          </p:cNvSpPr>
          <p:nvPr>
            <p:ph type="dt" sz="half" idx="11"/>
          </p:nvPr>
        </p:nvSpPr>
        <p:spPr>
          <a:xfrm>
            <a:off x="679155" y="6581001"/>
            <a:ext cx="1295400" cy="246221"/>
          </a:xfrm>
        </p:spPr>
        <p:txBody>
          <a:bodyPr/>
          <a:lstStyle/>
          <a:p>
            <a:fld id="{B7483B78-A868-4D8D-B946-4AE8D6912B22}" type="datetime1">
              <a:rPr lang="de-DE" smtClean="0"/>
              <a:t>13.10.2014</a:t>
            </a:fld>
            <a:endParaRPr lang="de-DE" dirty="0"/>
          </a:p>
        </p:txBody>
      </p:sp>
    </p:spTree>
    <p:extLst>
      <p:ext uri="{BB962C8B-B14F-4D97-AF65-F5344CB8AC3E}">
        <p14:creationId xmlns:p14="http://schemas.microsoft.com/office/powerpoint/2010/main" val="325716525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Theoretische Grundlage II</a:t>
            </a:r>
            <a:r>
              <a:rPr lang="de-DE" dirty="0" smtClean="0"/>
              <a:t/>
            </a:r>
            <a:br>
              <a:rPr lang="de-DE" dirty="0" smtClean="0"/>
            </a:br>
            <a:r>
              <a:rPr lang="en-US" sz="1600" b="0" dirty="0" smtClean="0"/>
              <a:t>Is </a:t>
            </a:r>
            <a:r>
              <a:rPr lang="en-US" sz="1600" b="0" dirty="0"/>
              <a:t>Green Growth Good for the Poor?</a:t>
            </a:r>
            <a:br>
              <a:rPr lang="en-US" sz="1600" b="0" dirty="0"/>
            </a:br>
            <a:endParaRPr lang="de-DE" b="0" dirty="0"/>
          </a:p>
        </p:txBody>
      </p:sp>
      <p:sp>
        <p:nvSpPr>
          <p:cNvPr id="4" name="Inhaltsplatzhalter 3"/>
          <p:cNvSpPr>
            <a:spLocks noGrp="1"/>
          </p:cNvSpPr>
          <p:nvPr>
            <p:ph idx="1"/>
          </p:nvPr>
        </p:nvSpPr>
        <p:spPr>
          <a:xfrm>
            <a:off x="684000" y="1983178"/>
            <a:ext cx="7776000" cy="4280821"/>
          </a:xfrm>
        </p:spPr>
        <p:txBody>
          <a:bodyPr/>
          <a:lstStyle/>
          <a:p>
            <a:r>
              <a:rPr lang="de-DE" sz="1600" dirty="0" smtClean="0"/>
              <a:t>Drei verschiedene Politikinterventionen:</a:t>
            </a:r>
          </a:p>
          <a:p>
            <a:pPr marL="342900" indent="-342900">
              <a:spcBef>
                <a:spcPts val="0"/>
              </a:spcBef>
              <a:spcAft>
                <a:spcPts val="600"/>
              </a:spcAft>
              <a:buFont typeface="+mj-lt"/>
              <a:buAutoNum type="arabicPeriod"/>
            </a:pPr>
            <a:r>
              <a:rPr lang="de-DE" sz="1600" dirty="0" smtClean="0"/>
              <a:t>Regulierung relevanter Sektoren um „Umweltkapital“ einen (Schatten-)Preis</a:t>
            </a:r>
            <a:r>
              <a:rPr lang="de-DE" sz="1600" dirty="0"/>
              <a:t> </a:t>
            </a:r>
            <a:r>
              <a:rPr lang="de-DE" sz="1600" dirty="0" smtClean="0"/>
              <a:t>zuzuschreiben. </a:t>
            </a:r>
          </a:p>
          <a:p>
            <a:pPr marL="702900" lvl="1" indent="-342900">
              <a:spcBef>
                <a:spcPts val="0"/>
              </a:spcBef>
              <a:spcAft>
                <a:spcPts val="600"/>
              </a:spcAft>
              <a:buFont typeface="Symbol" panose="05050102010706020507" pitchFamily="18" charset="2"/>
              <a:buChar char="-"/>
            </a:pPr>
            <a:r>
              <a:rPr lang="de-DE" sz="1400" dirty="0" smtClean="0">
                <a:sym typeface="Wingdings" panose="05000000000000000000" pitchFamily="2" charset="2"/>
              </a:rPr>
              <a:t>Problematisch vor allem für kleine und informelle Betriebe, da diese die Kosten kurzfristig nicht tragen können  Verlust der Wettbewerbsfähigkeit +  </a:t>
            </a:r>
            <a:r>
              <a:rPr lang="de-DE" sz="1400" dirty="0" smtClean="0">
                <a:solidFill>
                  <a:srgbClr val="C00000"/>
                </a:solidFill>
                <a:sym typeface="Wingdings" panose="05000000000000000000" pitchFamily="2" charset="2"/>
              </a:rPr>
              <a:t>Rückgang der Arbeitsnachfrage</a:t>
            </a:r>
          </a:p>
          <a:p>
            <a:pPr marL="702900" lvl="1" indent="-342900">
              <a:spcBef>
                <a:spcPts val="0"/>
              </a:spcBef>
              <a:spcAft>
                <a:spcPts val="600"/>
              </a:spcAft>
              <a:buFont typeface="Symbol" panose="05050102010706020507" pitchFamily="18" charset="2"/>
              <a:buChar char="-"/>
            </a:pPr>
            <a:r>
              <a:rPr lang="de-DE" sz="1400" dirty="0" smtClean="0">
                <a:solidFill>
                  <a:srgbClr val="6E6452"/>
                </a:solidFill>
                <a:sym typeface="Wingdings" panose="05000000000000000000" pitchFamily="2" charset="2"/>
              </a:rPr>
              <a:t>Rückgang der Umweltkapitalintensität könnte zu einem steigendem Einsatz von Physischem Kapital führen  </a:t>
            </a:r>
            <a:r>
              <a:rPr lang="de-DE" sz="1400" dirty="0" smtClean="0">
                <a:solidFill>
                  <a:srgbClr val="C00000"/>
                </a:solidFill>
                <a:sym typeface="Wingdings" panose="05000000000000000000" pitchFamily="2" charset="2"/>
              </a:rPr>
              <a:t>Rückgang der Arbeitsnachfrage vor allem von low-skilled Arbeitskräften (Umweltkapital oft mit </a:t>
            </a:r>
            <a:r>
              <a:rPr lang="de-DE" sz="1400" dirty="0" err="1" smtClean="0">
                <a:solidFill>
                  <a:srgbClr val="C00000"/>
                </a:solidFill>
                <a:sym typeface="Wingdings" panose="05000000000000000000" pitchFamily="2" charset="2"/>
              </a:rPr>
              <a:t>low-skilled</a:t>
            </a:r>
            <a:r>
              <a:rPr lang="de-DE" sz="1400" dirty="0" smtClean="0">
                <a:solidFill>
                  <a:srgbClr val="C00000"/>
                </a:solidFill>
                <a:sym typeface="Wingdings" panose="05000000000000000000" pitchFamily="2" charset="2"/>
              </a:rPr>
              <a:t> Arbeitskräften) </a:t>
            </a:r>
          </a:p>
          <a:p>
            <a:pPr marL="342900" indent="-342900">
              <a:spcBef>
                <a:spcPts val="0"/>
              </a:spcBef>
              <a:spcAft>
                <a:spcPts val="600"/>
              </a:spcAft>
              <a:buFont typeface="+mj-lt"/>
              <a:buAutoNum type="arabicPeriod" startAt="2"/>
            </a:pPr>
            <a:r>
              <a:rPr lang="de-DE" sz="1600" dirty="0" smtClean="0">
                <a:sym typeface="Wingdings" panose="05000000000000000000" pitchFamily="2" charset="2"/>
              </a:rPr>
              <a:t>Öffentliche Ausgaben erhöhen um grüne Infrastruktur zu fördern.</a:t>
            </a:r>
          </a:p>
          <a:p>
            <a:pPr marL="702900" lvl="1" indent="-342900">
              <a:spcBef>
                <a:spcPts val="0"/>
              </a:spcBef>
              <a:spcAft>
                <a:spcPts val="600"/>
              </a:spcAft>
              <a:buFont typeface="Symbol" panose="05050102010706020507" pitchFamily="18" charset="2"/>
              <a:buChar char="-"/>
            </a:pPr>
            <a:r>
              <a:rPr lang="de-DE" sz="1400" dirty="0" smtClean="0">
                <a:sym typeface="Wingdings" panose="05000000000000000000" pitchFamily="2" charset="2"/>
              </a:rPr>
              <a:t>Anreize für Unternehmen in Green Business zu investieren </a:t>
            </a:r>
            <a:r>
              <a:rPr lang="de-DE" sz="1400" dirty="0" smtClean="0">
                <a:solidFill>
                  <a:srgbClr val="C00000"/>
                </a:solidFill>
                <a:sym typeface="Wingdings" panose="05000000000000000000" pitchFamily="2" charset="2"/>
              </a:rPr>
              <a:t> positiv für die Arbeitsnachfrage</a:t>
            </a:r>
          </a:p>
          <a:p>
            <a:pPr marL="702900" lvl="1" indent="-342900">
              <a:spcBef>
                <a:spcPts val="0"/>
              </a:spcBef>
              <a:spcAft>
                <a:spcPts val="600"/>
              </a:spcAft>
              <a:buFont typeface="Symbol" panose="05050102010706020507" pitchFamily="18" charset="2"/>
              <a:buChar char="-"/>
            </a:pPr>
            <a:r>
              <a:rPr lang="de-DE" sz="1400" dirty="0" smtClean="0">
                <a:sym typeface="Wingdings" panose="05000000000000000000" pitchFamily="2" charset="2"/>
              </a:rPr>
              <a:t>Aber Gefahr der Exklusion kleinerer Betriebe / Informeller Sektor, da diese es sich oftmals nicht leisten können kurzfristig hohe Investitionen zu tätigen um langfristig davon zu profitieren (geringer Discount Faktor)</a:t>
            </a:r>
          </a:p>
          <a:p>
            <a:pPr marL="342900" indent="-342900">
              <a:buFont typeface="+mj-lt"/>
              <a:buAutoNum type="arabicPeriod" startAt="2"/>
            </a:pPr>
            <a:r>
              <a:rPr lang="de-DE" sz="1600" dirty="0" smtClean="0">
                <a:sym typeface="Wingdings" panose="05000000000000000000" pitchFamily="2" charset="2"/>
              </a:rPr>
              <a:t>Anpassungsstrategien an die Folgen des Klimawandels</a:t>
            </a:r>
          </a:p>
          <a:p>
            <a:r>
              <a:rPr lang="de-DE" sz="1600" dirty="0" smtClean="0">
                <a:sym typeface="Wingdings" panose="05000000000000000000" pitchFamily="2" charset="2"/>
              </a:rPr>
              <a:t> </a:t>
            </a:r>
            <a:endParaRPr lang="de-DE" sz="1600" dirty="0"/>
          </a:p>
        </p:txBody>
      </p:sp>
      <p:sp>
        <p:nvSpPr>
          <p:cNvPr id="5" name="Datumsplatzhalter 2"/>
          <p:cNvSpPr>
            <a:spLocks noGrp="1"/>
          </p:cNvSpPr>
          <p:nvPr>
            <p:ph type="dt" sz="half" idx="11"/>
          </p:nvPr>
        </p:nvSpPr>
        <p:spPr>
          <a:xfrm>
            <a:off x="679155" y="6581001"/>
            <a:ext cx="1295400" cy="246221"/>
          </a:xfrm>
        </p:spPr>
        <p:txBody>
          <a:bodyPr/>
          <a:lstStyle/>
          <a:p>
            <a:fld id="{8532F5D6-9BD3-4760-BEC0-F864399CEC47}" type="datetime1">
              <a:rPr lang="de-DE" smtClean="0"/>
              <a:t>13.10.2014</a:t>
            </a:fld>
            <a:endParaRPr lang="de-DE" dirty="0"/>
          </a:p>
        </p:txBody>
      </p:sp>
    </p:spTree>
    <p:extLst>
      <p:ext uri="{BB962C8B-B14F-4D97-AF65-F5344CB8AC3E}">
        <p14:creationId xmlns:p14="http://schemas.microsoft.com/office/powerpoint/2010/main" val="134485725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solidFill>
                  <a:srgbClr val="6E6452"/>
                </a:solidFill>
              </a:rPr>
              <a:t>Theoretische Grundlage </a:t>
            </a:r>
            <a:r>
              <a:rPr lang="de-DE" b="0" dirty="0" smtClean="0">
                <a:solidFill>
                  <a:srgbClr val="6E6452"/>
                </a:solidFill>
              </a:rPr>
              <a:t>III</a:t>
            </a:r>
            <a:r>
              <a:rPr lang="de-DE" dirty="0">
                <a:solidFill>
                  <a:srgbClr val="6E6452"/>
                </a:solidFill>
              </a:rPr>
              <a:t/>
            </a:r>
            <a:br>
              <a:rPr lang="de-DE" dirty="0">
                <a:solidFill>
                  <a:srgbClr val="6E6452"/>
                </a:solidFill>
              </a:rPr>
            </a:br>
            <a:r>
              <a:rPr lang="en-US" sz="1600" b="0" dirty="0">
                <a:solidFill>
                  <a:srgbClr val="6E6452"/>
                </a:solidFill>
              </a:rPr>
              <a:t>From Growth to Green Growth</a:t>
            </a:r>
            <a:endParaRPr lang="de-DE" dirty="0"/>
          </a:p>
        </p:txBody>
      </p:sp>
      <p:sp>
        <p:nvSpPr>
          <p:cNvPr id="4" name="Inhaltsplatzhalter 3"/>
          <p:cNvSpPr>
            <a:spLocks noGrp="1"/>
          </p:cNvSpPr>
          <p:nvPr>
            <p:ph idx="1"/>
          </p:nvPr>
        </p:nvSpPr>
        <p:spPr/>
        <p:txBody>
          <a:bodyPr/>
          <a:lstStyle/>
          <a:p>
            <a:r>
              <a:rPr lang="de-DE" dirty="0" smtClean="0"/>
              <a:t>Trade-off zwischen </a:t>
            </a:r>
            <a:r>
              <a:rPr lang="de-DE" i="1" dirty="0" smtClean="0"/>
              <a:t>Growth </a:t>
            </a:r>
            <a:r>
              <a:rPr lang="de-DE" dirty="0" smtClean="0"/>
              <a:t>und</a:t>
            </a:r>
            <a:r>
              <a:rPr lang="de-DE" i="1" dirty="0" smtClean="0"/>
              <a:t> Green Growth</a:t>
            </a:r>
          </a:p>
          <a:p>
            <a:pPr marL="645750" lvl="1" indent="-285750"/>
            <a:r>
              <a:rPr lang="de-DE" sz="1600" dirty="0" smtClean="0"/>
              <a:t>Grüne </a:t>
            </a:r>
            <a:r>
              <a:rPr lang="de-DE" sz="1600" dirty="0"/>
              <a:t>Politik erfordert oft Kosten in der kurzen Frist, was kontraproduktiv ist für Wachstum vor allem für DC. </a:t>
            </a:r>
            <a:endParaRPr lang="de-DE" sz="1600" dirty="0" smtClean="0"/>
          </a:p>
          <a:p>
            <a:pPr marL="645750" lvl="1" indent="-285750"/>
            <a:r>
              <a:rPr lang="de-DE" sz="1600" dirty="0" smtClean="0"/>
              <a:t>Auch </a:t>
            </a:r>
            <a:r>
              <a:rPr lang="de-DE" sz="1600" dirty="0"/>
              <a:t>wenn grüne Politik/Strategien die Wohlfahrt in der kurzen Frist steigert, sinkt oftmals das BIP auf Grund geänderter Investitionsstruktur in das Ökosystem (was oftmals keine Bemessungsgrundlage innerhalb der VW Gesamtrechnung hat). </a:t>
            </a:r>
          </a:p>
          <a:p>
            <a:pPr marL="285750" indent="-285750">
              <a:buFont typeface="Wingdings" panose="05000000000000000000" pitchFamily="2" charset="2"/>
              <a:buChar char="§"/>
            </a:pPr>
            <a:r>
              <a:rPr lang="de-DE" sz="1600" dirty="0" smtClean="0"/>
              <a:t>Es gibt ein Framework, in </a:t>
            </a:r>
            <a:r>
              <a:rPr lang="de-DE" sz="1600" dirty="0"/>
              <a:t>dem grüne Politik </a:t>
            </a:r>
            <a:r>
              <a:rPr lang="de-DE" sz="1600" dirty="0" smtClean="0"/>
              <a:t>und Wirtschaftswachstum vereinbar sind</a:t>
            </a:r>
          </a:p>
          <a:p>
            <a:pPr marL="285750" indent="-285750">
              <a:buFont typeface="Wingdings" panose="05000000000000000000" pitchFamily="2" charset="2"/>
              <a:buChar char="§"/>
            </a:pPr>
            <a:r>
              <a:rPr lang="de-DE" sz="1600" dirty="0" smtClean="0"/>
              <a:t>Durch </a:t>
            </a:r>
            <a:r>
              <a:rPr lang="de-DE" sz="1600" dirty="0"/>
              <a:t>die Korrektur von Marktversagen </a:t>
            </a:r>
            <a:r>
              <a:rPr lang="de-DE" sz="1600" dirty="0" smtClean="0"/>
              <a:t>(z.B. Schattenpreise </a:t>
            </a:r>
            <a:r>
              <a:rPr lang="de-DE" sz="1600" dirty="0"/>
              <a:t>für Umweltgüter -&gt; </a:t>
            </a:r>
            <a:r>
              <a:rPr lang="de-DE" sz="1600" i="1" dirty="0"/>
              <a:t>"</a:t>
            </a:r>
            <a:r>
              <a:rPr lang="de-DE" sz="1600" i="1" dirty="0" err="1"/>
              <a:t>getting</a:t>
            </a:r>
            <a:r>
              <a:rPr lang="de-DE" sz="1600" i="1" dirty="0"/>
              <a:t> </a:t>
            </a:r>
            <a:r>
              <a:rPr lang="de-DE" sz="1600" i="1" dirty="0" err="1"/>
              <a:t>the</a:t>
            </a:r>
            <a:r>
              <a:rPr lang="de-DE" sz="1600" i="1" dirty="0"/>
              <a:t> </a:t>
            </a:r>
            <a:r>
              <a:rPr lang="de-DE" sz="1600" i="1" dirty="0" err="1"/>
              <a:t>price</a:t>
            </a:r>
            <a:r>
              <a:rPr lang="de-DE" sz="1600" i="1" dirty="0"/>
              <a:t> </a:t>
            </a:r>
            <a:r>
              <a:rPr lang="de-DE" sz="1600" i="1" dirty="0" err="1"/>
              <a:t>right</a:t>
            </a:r>
            <a:r>
              <a:rPr lang="de-DE" sz="1600" i="1" dirty="0"/>
              <a:t>"</a:t>
            </a:r>
            <a:r>
              <a:rPr lang="de-DE" sz="1600" dirty="0"/>
              <a:t>) sollte eine Green Growth Strategie die kurze und lange Frist </a:t>
            </a:r>
            <a:r>
              <a:rPr lang="de-DE" sz="1600" dirty="0" smtClean="0"/>
              <a:t>ausgleichen: kurzfristige Kosten werden </a:t>
            </a:r>
            <a:r>
              <a:rPr lang="de-DE" sz="1600" dirty="0"/>
              <a:t>durch Synergieeffekte und wirtschaftliche </a:t>
            </a:r>
            <a:r>
              <a:rPr lang="de-DE" sz="1600" dirty="0" err="1" smtClean="0"/>
              <a:t>Benefits</a:t>
            </a:r>
            <a:r>
              <a:rPr lang="de-DE" sz="1600" dirty="0" smtClean="0"/>
              <a:t> </a:t>
            </a:r>
            <a:r>
              <a:rPr lang="de-DE" sz="1600" dirty="0"/>
              <a:t>kompensiert </a:t>
            </a:r>
            <a:r>
              <a:rPr lang="de-DE" sz="1600" dirty="0" smtClean="0"/>
              <a:t>(</a:t>
            </a:r>
            <a:r>
              <a:rPr lang="de-DE" sz="1600" dirty="0"/>
              <a:t>Beschäftigungswachstum, Armutsreduzierung, </a:t>
            </a:r>
            <a:r>
              <a:rPr lang="de-DE" sz="1600" dirty="0" smtClean="0"/>
              <a:t>Effizienzsteigerung</a:t>
            </a:r>
            <a:r>
              <a:rPr lang="de-DE" sz="1600" dirty="0"/>
              <a:t>) </a:t>
            </a:r>
          </a:p>
        </p:txBody>
      </p:sp>
      <p:sp>
        <p:nvSpPr>
          <p:cNvPr id="5" name="Datumsplatzhalter 2"/>
          <p:cNvSpPr>
            <a:spLocks noGrp="1"/>
          </p:cNvSpPr>
          <p:nvPr>
            <p:ph type="dt" sz="half" idx="11"/>
          </p:nvPr>
        </p:nvSpPr>
        <p:spPr>
          <a:xfrm>
            <a:off x="679155" y="6581001"/>
            <a:ext cx="1295400" cy="246221"/>
          </a:xfrm>
        </p:spPr>
        <p:txBody>
          <a:bodyPr/>
          <a:lstStyle/>
          <a:p>
            <a:fld id="{62B441BA-8F9B-4091-AC6E-3A3696918571}" type="datetime1">
              <a:rPr lang="de-DE" smtClean="0"/>
              <a:t>13.10.2014</a:t>
            </a:fld>
            <a:endParaRPr lang="de-DE" dirty="0"/>
          </a:p>
        </p:txBody>
      </p:sp>
    </p:spTree>
    <p:extLst>
      <p:ext uri="{BB962C8B-B14F-4D97-AF65-F5344CB8AC3E}">
        <p14:creationId xmlns:p14="http://schemas.microsoft.com/office/powerpoint/2010/main" val="131645625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Theoretische Grundlage IV</a:t>
            </a:r>
            <a:r>
              <a:rPr lang="en-US" sz="1600" b="0" dirty="0"/>
              <a:t/>
            </a:r>
            <a:br>
              <a:rPr lang="en-US" sz="1600" b="0" dirty="0"/>
            </a:br>
            <a:endParaRPr lang="de-DE" b="0" dirty="0"/>
          </a:p>
        </p:txBody>
      </p:sp>
      <p:sp>
        <p:nvSpPr>
          <p:cNvPr id="4" name="Inhaltsplatzhalter 3"/>
          <p:cNvSpPr>
            <a:spLocks noGrp="1"/>
          </p:cNvSpPr>
          <p:nvPr>
            <p:ph idx="1"/>
          </p:nvPr>
        </p:nvSpPr>
        <p:spPr>
          <a:xfrm>
            <a:off x="684000" y="1983178"/>
            <a:ext cx="7776000" cy="4280821"/>
          </a:xfrm>
        </p:spPr>
        <p:txBody>
          <a:bodyPr/>
          <a:lstStyle/>
          <a:p>
            <a:r>
              <a:rPr lang="de-DE" u="sng" dirty="0" smtClean="0">
                <a:sym typeface="Wingdings" panose="05000000000000000000" pitchFamily="2" charset="2"/>
              </a:rPr>
              <a:t>Fazit aus Theorie</a:t>
            </a:r>
          </a:p>
          <a:p>
            <a:pPr marL="285750" indent="-285750">
              <a:buFont typeface="Wingdings" panose="05000000000000000000" pitchFamily="2" charset="2"/>
              <a:buChar char="§"/>
            </a:pPr>
            <a:r>
              <a:rPr lang="de-DE" sz="1600" dirty="0" smtClean="0">
                <a:sym typeface="Wingdings" panose="05000000000000000000" pitchFamily="2" charset="2"/>
              </a:rPr>
              <a:t>Ökologisch Nachhaltiger Wachstum geht nicht automatisch Hand-in-Hand mit inklusivem, sozialem Wachstum</a:t>
            </a:r>
          </a:p>
          <a:p>
            <a:pPr marL="285750" indent="-285750">
              <a:buFont typeface="Wingdings" panose="05000000000000000000" pitchFamily="2" charset="2"/>
              <a:buChar char="§"/>
            </a:pPr>
            <a:r>
              <a:rPr lang="de-DE" sz="1600" dirty="0" smtClean="0">
                <a:sym typeface="Wingdings" panose="05000000000000000000" pitchFamily="2" charset="2"/>
              </a:rPr>
              <a:t>Gängige Politikmaßnamen für GG sind nicht immer kompatibel mit Beschäftigungsförderung und müssen vor allem auf sektoraler und regionaler Ebene durch entsprechende Instrumente und Maßnahmen ergänzt werden um inklusives Wachstum zu fördern. </a:t>
            </a:r>
          </a:p>
          <a:p>
            <a:pPr marL="285750" indent="-285750">
              <a:buFont typeface="Wingdings" panose="05000000000000000000" pitchFamily="2" charset="2"/>
              <a:buChar char="§"/>
            </a:pPr>
            <a:r>
              <a:rPr lang="de-DE" sz="1600" dirty="0" smtClean="0">
                <a:sym typeface="Wingdings" panose="05000000000000000000" pitchFamily="2" charset="2"/>
              </a:rPr>
              <a:t>Besonderes Augenmerk sollte darauf gelegt werden, dass grünes Wachstum durch die Schaffung von neuen Arbeitsplätzen generiert, vor allem auch im low-skilled Bereich.  </a:t>
            </a:r>
          </a:p>
          <a:p>
            <a:pPr marL="285750" indent="-285750">
              <a:buFont typeface="Wingdings" panose="05000000000000000000" pitchFamily="2" charset="2"/>
              <a:buChar char="§"/>
            </a:pPr>
            <a:r>
              <a:rPr lang="de-DE" sz="1600" dirty="0" err="1" smtClean="0">
                <a:sym typeface="Wingdings" panose="05000000000000000000" pitchFamily="2" charset="2"/>
              </a:rPr>
              <a:t>Externalitäten</a:t>
            </a:r>
            <a:r>
              <a:rPr lang="de-DE" sz="1600" dirty="0" smtClean="0">
                <a:sym typeface="Wingdings" panose="05000000000000000000" pitchFamily="2" charset="2"/>
              </a:rPr>
              <a:t> und soziale Kosten dürfen nicht ungleich verteilt werden, sondern müssen durch entsprechende Maßnahmen koordiniert werden.    </a:t>
            </a:r>
            <a:endParaRPr lang="de-DE" sz="1600" dirty="0"/>
          </a:p>
        </p:txBody>
      </p:sp>
      <p:sp>
        <p:nvSpPr>
          <p:cNvPr id="5" name="Datumsplatzhalter 2"/>
          <p:cNvSpPr>
            <a:spLocks noGrp="1"/>
          </p:cNvSpPr>
          <p:nvPr>
            <p:ph type="dt" sz="half" idx="11"/>
          </p:nvPr>
        </p:nvSpPr>
        <p:spPr>
          <a:xfrm>
            <a:off x="679155" y="6581001"/>
            <a:ext cx="1295400" cy="246221"/>
          </a:xfrm>
        </p:spPr>
        <p:txBody>
          <a:bodyPr/>
          <a:lstStyle/>
          <a:p>
            <a:fld id="{22BDB7DD-14DC-475A-BF6F-66DBD878219D}" type="datetime1">
              <a:rPr lang="de-DE" smtClean="0"/>
              <a:t>13.10.2014</a:t>
            </a:fld>
            <a:endParaRPr lang="de-DE" dirty="0"/>
          </a:p>
        </p:txBody>
      </p:sp>
    </p:spTree>
    <p:extLst>
      <p:ext uri="{BB962C8B-B14F-4D97-AF65-F5344CB8AC3E}">
        <p14:creationId xmlns:p14="http://schemas.microsoft.com/office/powerpoint/2010/main" val="12492721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Strategien zur Beschäftigungsförderung I</a:t>
            </a:r>
            <a:r>
              <a:rPr lang="de-DE" dirty="0" smtClean="0"/>
              <a:t/>
            </a:r>
            <a:br>
              <a:rPr lang="de-DE" dirty="0" smtClean="0"/>
            </a:br>
            <a:endParaRPr lang="de-DE" dirty="0"/>
          </a:p>
        </p:txBody>
      </p:sp>
      <p:sp>
        <p:nvSpPr>
          <p:cNvPr id="5" name="Datumsplatzhalter 2"/>
          <p:cNvSpPr>
            <a:spLocks noGrp="1"/>
          </p:cNvSpPr>
          <p:nvPr>
            <p:ph type="dt" sz="half" idx="11"/>
          </p:nvPr>
        </p:nvSpPr>
        <p:spPr/>
        <p:txBody>
          <a:bodyPr/>
          <a:lstStyle/>
          <a:p>
            <a:fld id="{86D5B183-04A9-44AE-860E-A816BC07DFC4}" type="datetime1">
              <a:rPr lang="de-DE" smtClean="0"/>
              <a:t>13.10.2014</a:t>
            </a:fld>
            <a:endParaRPr lang="de-DE" dirty="0"/>
          </a:p>
        </p:txBody>
      </p:sp>
      <p:sp>
        <p:nvSpPr>
          <p:cNvPr id="4" name="Inhaltsplatzhalter 3"/>
          <p:cNvSpPr>
            <a:spLocks noGrp="1"/>
          </p:cNvSpPr>
          <p:nvPr>
            <p:ph idx="1"/>
          </p:nvPr>
        </p:nvSpPr>
        <p:spPr/>
        <p:txBody>
          <a:bodyPr/>
          <a:lstStyle/>
          <a:p>
            <a:pPr marL="285750" indent="-285750">
              <a:buFont typeface="Wingdings" panose="05000000000000000000" pitchFamily="2" charset="2"/>
              <a:buChar char="§"/>
            </a:pPr>
            <a:r>
              <a:rPr lang="de-DE" sz="1600" dirty="0" smtClean="0"/>
              <a:t>Hauptgrund für Arbeitslosigkeit: Arbeitsmarktsegmentierung auf Grund von Mobilitätsbarrieren die das konvergieren von Angebot und Nachfrage verhindern</a:t>
            </a:r>
          </a:p>
          <a:p>
            <a:r>
              <a:rPr lang="de-DE" dirty="0" smtClean="0"/>
              <a:t>Relevante Politikfelder:</a:t>
            </a:r>
          </a:p>
          <a:p>
            <a:pPr marL="342900" indent="-342900">
              <a:buFont typeface="+mj-lt"/>
              <a:buAutoNum type="arabicPeriod"/>
            </a:pPr>
            <a:r>
              <a:rPr lang="de-DE" sz="1600" dirty="0" smtClean="0"/>
              <a:t>Geld- und Fiskalpolitik, Wechselkurspolitik, Lohnpolitik</a:t>
            </a:r>
          </a:p>
          <a:p>
            <a:pPr marL="342900" indent="-342900">
              <a:buFont typeface="+mj-lt"/>
              <a:buAutoNum type="arabicPeriod"/>
            </a:pPr>
            <a:r>
              <a:rPr lang="de-DE" sz="1600" dirty="0" smtClean="0"/>
              <a:t>Sozialpolitik, Handelspolitik, Industriepolitik (inkl. KMU-Politik, Regulierung, Landwirtschaftspolitik)</a:t>
            </a:r>
          </a:p>
          <a:p>
            <a:r>
              <a:rPr lang="de-DE" dirty="0" err="1" smtClean="0"/>
              <a:t>Policy</a:t>
            </a:r>
            <a:r>
              <a:rPr lang="de-DE" dirty="0" smtClean="0"/>
              <a:t> Mix sollte ausgerichtet sein auf:</a:t>
            </a:r>
          </a:p>
          <a:p>
            <a:pPr marL="342900" indent="-342900">
              <a:buFont typeface="Arial"/>
              <a:buChar char="•"/>
            </a:pPr>
            <a:r>
              <a:rPr lang="de-DE" sz="1600" dirty="0" smtClean="0"/>
              <a:t>Wirtschaftswachstum (Voraussetzung </a:t>
            </a:r>
            <a:r>
              <a:rPr lang="de-DE" sz="1600" dirty="0"/>
              <a:t>für </a:t>
            </a:r>
            <a:r>
              <a:rPr lang="de-DE" sz="1600" dirty="0" smtClean="0"/>
              <a:t>Beschäftigungswachstum)</a:t>
            </a:r>
          </a:p>
          <a:p>
            <a:pPr marL="342900" indent="-342900">
              <a:buFont typeface="Arial"/>
              <a:buChar char="•"/>
            </a:pPr>
            <a:r>
              <a:rPr lang="de-DE" sz="1600" dirty="0" smtClean="0"/>
              <a:t>Positive Entwicklung des Arbeitsmarktes um </a:t>
            </a:r>
            <a:r>
              <a:rPr lang="de-DE" sz="1600" dirty="0" smtClean="0">
                <a:sym typeface="Wingdings"/>
              </a:rPr>
              <a:t>Angebot </a:t>
            </a:r>
            <a:r>
              <a:rPr lang="de-DE" sz="1600" dirty="0">
                <a:sym typeface="Wingdings"/>
              </a:rPr>
              <a:t>und Nachfrage zu </a:t>
            </a:r>
            <a:r>
              <a:rPr lang="de-DE" sz="1600" i="1" dirty="0" err="1">
                <a:sym typeface="Wingdings"/>
              </a:rPr>
              <a:t>matchen</a:t>
            </a:r>
            <a:r>
              <a:rPr lang="de-DE" sz="1600" dirty="0">
                <a:sym typeface="Wingdings"/>
              </a:rPr>
              <a:t> und neue Jobs zu </a:t>
            </a:r>
            <a:r>
              <a:rPr lang="de-DE" sz="1600" dirty="0" smtClean="0">
                <a:sym typeface="Wingdings"/>
              </a:rPr>
              <a:t>schaffen</a:t>
            </a:r>
          </a:p>
          <a:p>
            <a:pPr marL="285750" indent="-285750">
              <a:buFont typeface="Wingdings" charset="0"/>
              <a:buChar char="à"/>
            </a:pPr>
            <a:r>
              <a:rPr lang="de-DE" dirty="0" smtClean="0">
                <a:sym typeface="Wingdings"/>
              </a:rPr>
              <a:t>Weiterer </a:t>
            </a:r>
            <a:r>
              <a:rPr lang="de-DE" dirty="0">
                <a:sym typeface="Wingdings"/>
              </a:rPr>
              <a:t>wichtiger Faktor: Institutionelle </a:t>
            </a:r>
            <a:r>
              <a:rPr lang="de-DE" dirty="0" smtClean="0">
                <a:sym typeface="Wingdings"/>
              </a:rPr>
              <a:t>Kapazität</a:t>
            </a:r>
            <a:endParaRPr lang="de-DE" dirty="0"/>
          </a:p>
          <a:p>
            <a:pPr marL="342900" indent="-342900">
              <a:buFont typeface="Arial"/>
              <a:buChar char="•"/>
            </a:pPr>
            <a:endParaRPr lang="de-DE" dirty="0"/>
          </a:p>
          <a:p>
            <a:pPr marL="342900" indent="-342900">
              <a:buFont typeface="+mj-lt"/>
              <a:buAutoNum type="arabicPeriod"/>
            </a:pPr>
            <a:endParaRPr lang="de-DE" dirty="0" smtClean="0"/>
          </a:p>
        </p:txBody>
      </p:sp>
    </p:spTree>
    <p:extLst>
      <p:ext uri="{BB962C8B-B14F-4D97-AF65-F5344CB8AC3E}">
        <p14:creationId xmlns:p14="http://schemas.microsoft.com/office/powerpoint/2010/main" val="85004471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Inhalt</a:t>
            </a:r>
            <a:endParaRPr lang="de-DE" b="0" dirty="0"/>
          </a:p>
        </p:txBody>
      </p:sp>
      <p:sp>
        <p:nvSpPr>
          <p:cNvPr id="4" name="Inhaltsplatzhalter 3"/>
          <p:cNvSpPr>
            <a:spLocks noGrp="1"/>
          </p:cNvSpPr>
          <p:nvPr>
            <p:ph idx="1"/>
          </p:nvPr>
        </p:nvSpPr>
        <p:spPr/>
        <p:txBody>
          <a:bodyPr/>
          <a:lstStyle/>
          <a:p>
            <a:pPr marL="400050" lvl="0" indent="-400050">
              <a:buAutoNum type="romanUcPeriod"/>
            </a:pPr>
            <a:r>
              <a:rPr lang="de-DE" dirty="0" smtClean="0"/>
              <a:t>Das SV Beschäftigungsförderung in der EZ</a:t>
            </a:r>
          </a:p>
          <a:p>
            <a:pPr marL="400050" lvl="0" indent="-400050">
              <a:buAutoNum type="romanUcPeriod"/>
            </a:pPr>
            <a:r>
              <a:rPr lang="de-DE" dirty="0" smtClean="0"/>
              <a:t>Green Growth, RE/EE und Beschäftigungsförderung</a:t>
            </a:r>
          </a:p>
          <a:p>
            <a:pPr marL="400050" lvl="0" indent="-400050">
              <a:buAutoNum type="romanUcPeriod"/>
            </a:pPr>
            <a:r>
              <a:rPr lang="de-DE" dirty="0" smtClean="0"/>
              <a:t>Beschäftigungseffekte </a:t>
            </a:r>
            <a:r>
              <a:rPr lang="de-DE" dirty="0" smtClean="0"/>
              <a:t>(Quantitativ / Qualitativ)</a:t>
            </a:r>
            <a:endParaRPr lang="de-DE" dirty="0"/>
          </a:p>
          <a:p>
            <a:pPr marL="400050" lvl="0" indent="-400050">
              <a:buAutoNum type="romanUcPeriod"/>
            </a:pPr>
            <a:r>
              <a:rPr lang="de-DE" dirty="0" smtClean="0"/>
              <a:t>Green </a:t>
            </a:r>
            <a:r>
              <a:rPr lang="de-DE" dirty="0" smtClean="0"/>
              <a:t>Jobs durch i</a:t>
            </a:r>
            <a:r>
              <a:rPr lang="de-DE" dirty="0" smtClean="0"/>
              <a:t>ntegrierten Ansatz für Beschäftigungsförderung</a:t>
            </a:r>
            <a:endParaRPr lang="de-DE" dirty="0" smtClean="0"/>
          </a:p>
          <a:p>
            <a:pPr marL="400050" lvl="0" indent="-400050">
              <a:buAutoNum type="romanUcPeriod"/>
            </a:pPr>
            <a:r>
              <a:rPr lang="de-DE" dirty="0" smtClean="0"/>
              <a:t>Case Study Südafrika</a:t>
            </a:r>
            <a:endParaRPr lang="de-DE" dirty="0"/>
          </a:p>
        </p:txBody>
      </p:sp>
      <p:sp>
        <p:nvSpPr>
          <p:cNvPr id="5" name="Datumsplatzhalter 2"/>
          <p:cNvSpPr>
            <a:spLocks noGrp="1"/>
          </p:cNvSpPr>
          <p:nvPr>
            <p:ph type="dt" sz="half" idx="11"/>
          </p:nvPr>
        </p:nvSpPr>
        <p:spPr>
          <a:xfrm>
            <a:off x="679155" y="6581001"/>
            <a:ext cx="1295400" cy="246221"/>
          </a:xfrm>
        </p:spPr>
        <p:txBody>
          <a:bodyPr/>
          <a:lstStyle/>
          <a:p>
            <a:fld id="{96B9EE2C-7275-4F10-BA88-3B2E0615483D}" type="datetime1">
              <a:rPr lang="de-DE" smtClean="0"/>
              <a:t>13.10.2014</a:t>
            </a:fld>
            <a:endParaRPr lang="de-DE" dirty="0"/>
          </a:p>
        </p:txBody>
      </p:sp>
    </p:spTree>
    <p:extLst>
      <p:ext uri="{BB962C8B-B14F-4D97-AF65-F5344CB8AC3E}">
        <p14:creationId xmlns:p14="http://schemas.microsoft.com/office/powerpoint/2010/main" val="30425348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Strategien zur Beschäftigungsförderung</a:t>
            </a:r>
            <a:r>
              <a:rPr lang="de-DE" dirty="0" smtClean="0"/>
              <a:t> </a:t>
            </a:r>
            <a:r>
              <a:rPr lang="de-DE" b="0" dirty="0" smtClean="0"/>
              <a:t>II</a:t>
            </a:r>
            <a:br>
              <a:rPr lang="de-DE" b="0" dirty="0" smtClean="0"/>
            </a:br>
            <a:r>
              <a:rPr lang="en-US" sz="1600" b="0" dirty="0"/>
              <a:t>Strategies for Employment</a:t>
            </a:r>
            <a:endParaRPr lang="de-DE" b="0" dirty="0"/>
          </a:p>
        </p:txBody>
      </p:sp>
      <p:sp>
        <p:nvSpPr>
          <p:cNvPr id="4" name="Inhaltsplatzhalter 3"/>
          <p:cNvSpPr>
            <a:spLocks noGrp="1"/>
          </p:cNvSpPr>
          <p:nvPr>
            <p:ph idx="1"/>
          </p:nvPr>
        </p:nvSpPr>
        <p:spPr/>
        <p:txBody>
          <a:bodyPr/>
          <a:lstStyle/>
          <a:p>
            <a:pPr marL="342900" indent="-342900">
              <a:buAutoNum type="arabicPeriod"/>
            </a:pPr>
            <a:r>
              <a:rPr lang="de-DE" dirty="0" smtClean="0"/>
              <a:t>Fiskalpolitik</a:t>
            </a:r>
          </a:p>
          <a:p>
            <a:pPr marL="645750" lvl="1" indent="-285750">
              <a:buFont typeface="Symbol" charset="2"/>
              <a:buChar char="-"/>
            </a:pPr>
            <a:r>
              <a:rPr lang="de-DE" sz="1400" dirty="0" smtClean="0"/>
              <a:t>Abbau des Staatsdefizits</a:t>
            </a:r>
          </a:p>
          <a:p>
            <a:pPr marL="645750" lvl="1" indent="-285750">
              <a:buFont typeface="Symbol" charset="2"/>
              <a:buChar char="-"/>
            </a:pPr>
            <a:r>
              <a:rPr lang="de-DE" sz="1400" dirty="0" smtClean="0"/>
              <a:t>Beschäftigungsförderndes Steuersystem und Anreize für </a:t>
            </a:r>
            <a:r>
              <a:rPr lang="de-DE" sz="1400" dirty="0" err="1" smtClean="0"/>
              <a:t>Entrepreneurship</a:t>
            </a:r>
            <a:endParaRPr lang="de-DE" sz="1400" dirty="0" smtClean="0"/>
          </a:p>
          <a:p>
            <a:pPr marL="645750" lvl="1" indent="-285750">
              <a:buFont typeface="Symbol" charset="2"/>
              <a:buChar char="-"/>
            </a:pPr>
            <a:r>
              <a:rPr lang="de-DE" sz="1400" dirty="0" smtClean="0"/>
              <a:t>Öffentliche Investitionen in eine stabile Infrastruktur und </a:t>
            </a:r>
            <a:r>
              <a:rPr lang="de-DE" sz="1400" dirty="0"/>
              <a:t>s</a:t>
            </a:r>
            <a:r>
              <a:rPr lang="de-DE" sz="1400" dirty="0" smtClean="0"/>
              <a:t>oziale Sicherungssysteme</a:t>
            </a:r>
          </a:p>
          <a:p>
            <a:pPr marL="342900" lvl="0" indent="-342900">
              <a:buFont typeface="+mj-lt"/>
              <a:buAutoNum type="arabicPeriod" startAt="2"/>
            </a:pPr>
            <a:r>
              <a:rPr lang="de-DE" dirty="0">
                <a:solidFill>
                  <a:srgbClr val="6E6452"/>
                </a:solidFill>
              </a:rPr>
              <a:t>Geldpolitik</a:t>
            </a:r>
          </a:p>
          <a:p>
            <a:pPr marL="645750" lvl="1" indent="-285750">
              <a:buFont typeface="Symbol" charset="2"/>
              <a:buChar char="-"/>
            </a:pPr>
            <a:r>
              <a:rPr lang="de-DE" sz="1400" dirty="0" smtClean="0"/>
              <a:t>Kein direktes Instrument für Beschäftigungsförderung</a:t>
            </a:r>
          </a:p>
          <a:p>
            <a:pPr marL="645750" lvl="1" indent="-285750">
              <a:buFont typeface="Symbol" charset="2"/>
              <a:buChar char="-"/>
            </a:pPr>
            <a:r>
              <a:rPr lang="de-DE" sz="1400" dirty="0" smtClean="0"/>
              <a:t>Preisniveaustabilität sichern (Hohe Inflationsraten haben negativen Einfluss auf Beschäftigung)</a:t>
            </a:r>
          </a:p>
          <a:p>
            <a:pPr marL="645750" lvl="1" indent="-285750">
              <a:buFont typeface="Symbol" charset="2"/>
              <a:buChar char="-"/>
            </a:pPr>
            <a:r>
              <a:rPr lang="de-DE" sz="1400" dirty="0" smtClean="0"/>
              <a:t>Bei Glaubwürdigkeitsproblemen der nationalen ZB: Kopplung an eine ausländische Währung (ZB)</a:t>
            </a:r>
          </a:p>
        </p:txBody>
      </p:sp>
      <p:sp>
        <p:nvSpPr>
          <p:cNvPr id="5" name="Datumsplatzhalter 2"/>
          <p:cNvSpPr>
            <a:spLocks noGrp="1"/>
          </p:cNvSpPr>
          <p:nvPr>
            <p:ph type="dt" sz="half" idx="11"/>
          </p:nvPr>
        </p:nvSpPr>
        <p:spPr>
          <a:xfrm>
            <a:off x="679155" y="6581001"/>
            <a:ext cx="1295400" cy="246221"/>
          </a:xfrm>
        </p:spPr>
        <p:txBody>
          <a:bodyPr/>
          <a:lstStyle/>
          <a:p>
            <a:fld id="{52AC69DD-A0B9-4A33-B559-5512975A379B}" type="datetime1">
              <a:rPr lang="de-DE" smtClean="0"/>
              <a:t>13.10.2014</a:t>
            </a:fld>
            <a:endParaRPr lang="de-DE" dirty="0"/>
          </a:p>
        </p:txBody>
      </p:sp>
    </p:spTree>
    <p:extLst>
      <p:ext uri="{BB962C8B-B14F-4D97-AF65-F5344CB8AC3E}">
        <p14:creationId xmlns:p14="http://schemas.microsoft.com/office/powerpoint/2010/main" val="129888838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t>Strategien zur </a:t>
            </a:r>
            <a:r>
              <a:rPr lang="de-DE" b="0" dirty="0" smtClean="0"/>
              <a:t>Beschäftigungsförderung III</a:t>
            </a:r>
            <a:br>
              <a:rPr lang="de-DE" b="0" dirty="0" smtClean="0"/>
            </a:br>
            <a:r>
              <a:rPr lang="en-US" sz="1600" b="0" dirty="0"/>
              <a:t>Strategies for Employment</a:t>
            </a:r>
            <a:r>
              <a:rPr lang="de-DE" sz="1600" b="0" dirty="0"/>
              <a:t/>
            </a:r>
            <a:br>
              <a:rPr lang="de-DE" sz="1600" b="0" dirty="0"/>
            </a:br>
            <a:endParaRPr lang="de-DE" sz="1600" b="0" dirty="0"/>
          </a:p>
        </p:txBody>
      </p:sp>
      <p:sp>
        <p:nvSpPr>
          <p:cNvPr id="4" name="Inhaltsplatzhalter 3"/>
          <p:cNvSpPr>
            <a:spLocks noGrp="1"/>
          </p:cNvSpPr>
          <p:nvPr>
            <p:ph idx="1"/>
          </p:nvPr>
        </p:nvSpPr>
        <p:spPr>
          <a:xfrm>
            <a:off x="684000" y="2006600"/>
            <a:ext cx="7776000" cy="4257400"/>
          </a:xfrm>
        </p:spPr>
        <p:txBody>
          <a:bodyPr/>
          <a:lstStyle/>
          <a:p>
            <a:pPr marL="342900" indent="-342900">
              <a:spcBef>
                <a:spcPts val="0"/>
              </a:spcBef>
              <a:spcAft>
                <a:spcPts val="600"/>
              </a:spcAft>
              <a:buFont typeface="+mj-lt"/>
              <a:buAutoNum type="arabicPeriod" startAt="3"/>
            </a:pPr>
            <a:r>
              <a:rPr lang="de-DE" dirty="0" smtClean="0"/>
              <a:t>Lohnpolitik</a:t>
            </a:r>
          </a:p>
          <a:p>
            <a:pPr marL="702900" lvl="1" indent="-342900">
              <a:spcBef>
                <a:spcPts val="0"/>
              </a:spcBef>
              <a:spcAft>
                <a:spcPts val="600"/>
              </a:spcAft>
              <a:buFont typeface="Symbol" charset="2"/>
              <a:buChar char="-"/>
            </a:pPr>
            <a:r>
              <a:rPr lang="de-DE" sz="1400" dirty="0" smtClean="0"/>
              <a:t>In den meisten DC besteht keine stabilen Institutionenlandschaft um eine vernünftige Lohnpolitik zu implementieren </a:t>
            </a:r>
            <a:r>
              <a:rPr lang="de-DE" sz="1400" dirty="0" smtClean="0">
                <a:sym typeface="Wingdings"/>
              </a:rPr>
              <a:t> Zunächst Stärkung der Arbeitgeber und –</a:t>
            </a:r>
            <a:r>
              <a:rPr lang="de-DE" sz="1400" dirty="0" err="1" smtClean="0">
                <a:sym typeface="Wingdings"/>
              </a:rPr>
              <a:t>nehmer</a:t>
            </a:r>
            <a:r>
              <a:rPr lang="de-DE" sz="1400" dirty="0" smtClean="0">
                <a:sym typeface="Wingdings"/>
              </a:rPr>
              <a:t> Institutionen (Gewerkschaften, Arbeitgeberverbände, Arbeitsministerien)</a:t>
            </a:r>
            <a:endParaRPr lang="de-DE" sz="1400" dirty="0" smtClean="0"/>
          </a:p>
          <a:p>
            <a:pPr marL="702900" lvl="1" indent="-342900">
              <a:spcBef>
                <a:spcPts val="0"/>
              </a:spcBef>
              <a:spcAft>
                <a:spcPts val="600"/>
              </a:spcAft>
              <a:buFont typeface="Symbol" charset="2"/>
              <a:buChar char="-"/>
            </a:pPr>
            <a:r>
              <a:rPr lang="de-DE" sz="1400" dirty="0" smtClean="0"/>
              <a:t>Oft wird der Mindestlohn als Instrument benutzt: Nicht empfehlenswert, da allgemein die Nachteile die Vorteile überwiegen</a:t>
            </a:r>
          </a:p>
          <a:p>
            <a:pPr marL="342900" indent="-342900">
              <a:spcBef>
                <a:spcPts val="0"/>
              </a:spcBef>
              <a:spcAft>
                <a:spcPts val="600"/>
              </a:spcAft>
              <a:buFont typeface="+mj-lt"/>
              <a:buAutoNum type="arabicPeriod" startAt="4"/>
            </a:pPr>
            <a:r>
              <a:rPr lang="de-DE" dirty="0" smtClean="0"/>
              <a:t>Außenhandelspolitik</a:t>
            </a:r>
          </a:p>
          <a:p>
            <a:pPr marL="702900" lvl="1" indent="-342900">
              <a:spcBef>
                <a:spcPts val="0"/>
              </a:spcBef>
              <a:spcAft>
                <a:spcPts val="600"/>
              </a:spcAft>
              <a:buFont typeface="Symbol" charset="2"/>
              <a:buChar char="-"/>
            </a:pPr>
            <a:r>
              <a:rPr lang="de-DE" sz="1400" dirty="0" smtClean="0"/>
              <a:t>Verteilungseffekte von FDI und Handelsüberschüssen richtig leiten um pro-</a:t>
            </a:r>
            <a:r>
              <a:rPr lang="de-DE" sz="1400" dirty="0" err="1" smtClean="0"/>
              <a:t>poor</a:t>
            </a:r>
            <a:r>
              <a:rPr lang="de-DE" sz="1400" dirty="0" smtClean="0"/>
              <a:t> </a:t>
            </a:r>
            <a:r>
              <a:rPr lang="de-DE" sz="1400" dirty="0" err="1" smtClean="0"/>
              <a:t>growth</a:t>
            </a:r>
            <a:r>
              <a:rPr lang="de-DE" sz="1400" dirty="0" smtClean="0"/>
              <a:t> zu fördern. Vor allem entsprechende Bildungs-/Trainingsmaßnahmen sind wichtig für inklusives Wachstum</a:t>
            </a:r>
            <a:endParaRPr lang="de-DE" sz="1400" dirty="0"/>
          </a:p>
          <a:p>
            <a:pPr marL="342900" indent="-342900">
              <a:spcBef>
                <a:spcPts val="0"/>
              </a:spcBef>
              <a:spcAft>
                <a:spcPts val="600"/>
              </a:spcAft>
              <a:buFont typeface="+mj-lt"/>
              <a:buAutoNum type="arabicPeriod" startAt="5"/>
            </a:pPr>
            <a:r>
              <a:rPr lang="de-DE" dirty="0"/>
              <a:t>Arbeitsmarktpolitik</a:t>
            </a:r>
          </a:p>
          <a:p>
            <a:pPr marL="702900" lvl="1" indent="-342900">
              <a:spcBef>
                <a:spcPts val="0"/>
              </a:spcBef>
              <a:spcAft>
                <a:spcPts val="600"/>
              </a:spcAft>
              <a:buFont typeface="Symbol" charset="2"/>
              <a:buChar char="-"/>
            </a:pPr>
            <a:r>
              <a:rPr lang="de-DE" sz="1400" dirty="0"/>
              <a:t>In vielen DC ist die Nutzung von arbeitspolitischen Maßnahmen stark beschränkt auf Grund von fehlenden institutionellen (legale und organisatorische) und finanziellen Kapazitäten</a:t>
            </a:r>
          </a:p>
          <a:p>
            <a:pPr marL="702900" lvl="1" indent="-342900">
              <a:spcBef>
                <a:spcPts val="0"/>
              </a:spcBef>
              <a:spcAft>
                <a:spcPts val="600"/>
              </a:spcAft>
              <a:buFont typeface="Symbol" charset="2"/>
              <a:buChar char="-"/>
            </a:pPr>
            <a:r>
              <a:rPr lang="de-DE" sz="1400" dirty="0"/>
              <a:t>Stärkung diese Defizits durch EZ, vor allem auch Stärkung des Arbeitsministeriums</a:t>
            </a:r>
          </a:p>
          <a:p>
            <a:pPr lvl="1" indent="0">
              <a:buNone/>
            </a:pPr>
            <a:endParaRPr lang="de-DE" sz="1400" dirty="0" smtClean="0"/>
          </a:p>
        </p:txBody>
      </p:sp>
      <p:sp>
        <p:nvSpPr>
          <p:cNvPr id="5" name="Datumsplatzhalter 2"/>
          <p:cNvSpPr>
            <a:spLocks noGrp="1"/>
          </p:cNvSpPr>
          <p:nvPr>
            <p:ph type="dt" sz="half" idx="11"/>
          </p:nvPr>
        </p:nvSpPr>
        <p:spPr>
          <a:xfrm>
            <a:off x="679155" y="6581001"/>
            <a:ext cx="1295400" cy="246221"/>
          </a:xfrm>
        </p:spPr>
        <p:txBody>
          <a:bodyPr/>
          <a:lstStyle/>
          <a:p>
            <a:fld id="{9AB392F4-91F7-4CA7-8818-3C039B2A0738}" type="datetime1">
              <a:rPr lang="de-DE" smtClean="0"/>
              <a:t>13.10.2014</a:t>
            </a:fld>
            <a:endParaRPr lang="de-DE" dirty="0"/>
          </a:p>
        </p:txBody>
      </p:sp>
    </p:spTree>
    <p:extLst>
      <p:ext uri="{BB962C8B-B14F-4D97-AF65-F5344CB8AC3E}">
        <p14:creationId xmlns:p14="http://schemas.microsoft.com/office/powerpoint/2010/main" val="398190829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t>Strategien zur </a:t>
            </a:r>
            <a:r>
              <a:rPr lang="de-DE" b="0" dirty="0" smtClean="0"/>
              <a:t>Beschäftigungsförderung </a:t>
            </a:r>
            <a:r>
              <a:rPr lang="de-DE" b="0" dirty="0"/>
              <a:t>IV</a:t>
            </a:r>
            <a:r>
              <a:rPr lang="de-DE" dirty="0"/>
              <a:t/>
            </a:r>
            <a:br>
              <a:rPr lang="de-DE" dirty="0"/>
            </a:br>
            <a:endParaRPr lang="de-DE" dirty="0"/>
          </a:p>
        </p:txBody>
      </p:sp>
      <p:sp>
        <p:nvSpPr>
          <p:cNvPr id="4" name="Inhaltsplatzhalter 3"/>
          <p:cNvSpPr>
            <a:spLocks noGrp="1"/>
          </p:cNvSpPr>
          <p:nvPr>
            <p:ph idx="1"/>
          </p:nvPr>
        </p:nvSpPr>
        <p:spPr/>
        <p:txBody>
          <a:bodyPr/>
          <a:lstStyle/>
          <a:p>
            <a:r>
              <a:rPr lang="de-DE" u="sng" dirty="0" smtClean="0"/>
              <a:t>Grundsteine für einen beschäftigungsfördernden </a:t>
            </a:r>
            <a:r>
              <a:rPr lang="de-DE" u="sng" dirty="0" err="1" smtClean="0"/>
              <a:t>Policy</a:t>
            </a:r>
            <a:r>
              <a:rPr lang="de-DE" u="sng" dirty="0" smtClean="0"/>
              <a:t>-Mix</a:t>
            </a:r>
          </a:p>
          <a:p>
            <a:pPr marL="285750" indent="-285750">
              <a:spcBef>
                <a:spcPts val="0"/>
              </a:spcBef>
              <a:spcAft>
                <a:spcPts val="600"/>
              </a:spcAft>
              <a:buFont typeface="Wingdings" panose="05000000000000000000" pitchFamily="2" charset="2"/>
              <a:buChar char="§"/>
            </a:pPr>
            <a:r>
              <a:rPr lang="de-DE" sz="1400" dirty="0" smtClean="0"/>
              <a:t>Zielgerichtete </a:t>
            </a:r>
            <a:r>
              <a:rPr lang="de-DE" sz="1400" dirty="0"/>
              <a:t>K</a:t>
            </a:r>
            <a:r>
              <a:rPr lang="de-DE" sz="1400" dirty="0" smtClean="0"/>
              <a:t>oordinierung der relevanten makroökonomischen Aspekte der Wirtschaftspolitik (Geld- und Fiskalpolitik) </a:t>
            </a:r>
          </a:p>
          <a:p>
            <a:pPr marL="285750" indent="-285750">
              <a:spcBef>
                <a:spcPts val="0"/>
              </a:spcBef>
              <a:spcAft>
                <a:spcPts val="600"/>
              </a:spcAft>
              <a:buFont typeface="Wingdings" panose="05000000000000000000" pitchFamily="2" charset="2"/>
              <a:buChar char="§"/>
            </a:pPr>
            <a:r>
              <a:rPr lang="de-DE" sz="1400" dirty="0" smtClean="0"/>
              <a:t>Formulierung qualitativer und quantitativer Ziele der Beschäftigung, inkl. </a:t>
            </a:r>
            <a:r>
              <a:rPr lang="de-DE" sz="1400" dirty="0"/>
              <a:t>k</a:t>
            </a:r>
            <a:r>
              <a:rPr lang="de-DE" sz="1400" dirty="0" smtClean="0"/>
              <a:t>onkreter Indikatoren</a:t>
            </a:r>
          </a:p>
          <a:p>
            <a:pPr marL="285750" indent="-285750">
              <a:spcBef>
                <a:spcPts val="0"/>
              </a:spcBef>
              <a:spcAft>
                <a:spcPts val="600"/>
              </a:spcAft>
              <a:buFont typeface="Wingdings" panose="05000000000000000000" pitchFamily="2" charset="2"/>
              <a:buChar char="§"/>
            </a:pPr>
            <a:r>
              <a:rPr lang="de-DE" sz="1400" dirty="0" smtClean="0"/>
              <a:t>Ausrichtung der Strategien zur Armutsreduzierung auf Beschäftigungsförderung</a:t>
            </a:r>
          </a:p>
          <a:p>
            <a:pPr marL="285750" indent="-285750">
              <a:spcBef>
                <a:spcPts val="0"/>
              </a:spcBef>
              <a:spcAft>
                <a:spcPts val="600"/>
              </a:spcAft>
              <a:buFont typeface="Wingdings" panose="05000000000000000000" pitchFamily="2" charset="2"/>
              <a:buChar char="§"/>
            </a:pPr>
            <a:r>
              <a:rPr lang="de-DE" sz="1400" dirty="0" smtClean="0"/>
              <a:t>Intensiver und kontinuierlicher Dialog aller Stakeholder um eine breiten sozialen Konsens zu haben</a:t>
            </a:r>
          </a:p>
          <a:p>
            <a:pPr marL="285750" indent="-285750">
              <a:spcBef>
                <a:spcPts val="0"/>
              </a:spcBef>
              <a:spcAft>
                <a:spcPts val="600"/>
              </a:spcAft>
              <a:buFont typeface="Wingdings" panose="05000000000000000000" pitchFamily="2" charset="2"/>
              <a:buChar char="§"/>
            </a:pPr>
            <a:r>
              <a:rPr lang="de-DE" sz="1400" dirty="0" smtClean="0"/>
              <a:t>Schaffung gemeinsamer Institutionen zur Koordinierung und Implementierung beschäftigungsfördernder Maßnahmen</a:t>
            </a:r>
          </a:p>
          <a:p>
            <a:pPr marL="285750" indent="-285750">
              <a:spcBef>
                <a:spcPts val="0"/>
              </a:spcBef>
              <a:spcAft>
                <a:spcPts val="600"/>
              </a:spcAft>
              <a:buFont typeface="Wingdings" panose="05000000000000000000" pitchFamily="2" charset="2"/>
              <a:buChar char="§"/>
            </a:pPr>
            <a:r>
              <a:rPr lang="de-DE" sz="1400" dirty="0" smtClean="0"/>
              <a:t>Gezielte Investitionen in Bildung und Training um den Strukturwandel zu unterstützen</a:t>
            </a:r>
          </a:p>
          <a:p>
            <a:pPr marL="285750" indent="-285750">
              <a:spcBef>
                <a:spcPts val="0"/>
              </a:spcBef>
              <a:spcAft>
                <a:spcPts val="600"/>
              </a:spcAft>
              <a:buFont typeface="Wingdings" panose="05000000000000000000" pitchFamily="2" charset="2"/>
              <a:buChar char="§"/>
            </a:pPr>
            <a:r>
              <a:rPr lang="de-DE" sz="1400" dirty="0" smtClean="0"/>
              <a:t>Reformierung des Arbeitsrechtes um Arbeitsangebot und –nachfrage zusammen zu bringen</a:t>
            </a:r>
          </a:p>
          <a:p>
            <a:pPr marL="285750" indent="-285750">
              <a:spcBef>
                <a:spcPts val="0"/>
              </a:spcBef>
              <a:spcAft>
                <a:spcPts val="600"/>
              </a:spcAft>
              <a:buFont typeface="Wingdings" panose="05000000000000000000" pitchFamily="2" charset="2"/>
              <a:buChar char="§"/>
            </a:pPr>
            <a:r>
              <a:rPr lang="de-DE" sz="1400" dirty="0" smtClean="0"/>
              <a:t>Instrumente der aktiven Arbeitsmarktpolitik nutzen</a:t>
            </a:r>
            <a:endParaRPr lang="de-DE" sz="1400" dirty="0"/>
          </a:p>
        </p:txBody>
      </p:sp>
      <p:sp>
        <p:nvSpPr>
          <p:cNvPr id="5" name="Datumsplatzhalter 2"/>
          <p:cNvSpPr>
            <a:spLocks noGrp="1"/>
          </p:cNvSpPr>
          <p:nvPr>
            <p:ph type="dt" sz="half" idx="11"/>
          </p:nvPr>
        </p:nvSpPr>
        <p:spPr>
          <a:xfrm>
            <a:off x="679155" y="6581001"/>
            <a:ext cx="1295400" cy="246221"/>
          </a:xfrm>
        </p:spPr>
        <p:txBody>
          <a:bodyPr/>
          <a:lstStyle/>
          <a:p>
            <a:fld id="{04596B42-FCE9-4AEA-9409-F59BFCE4689E}" type="datetime1">
              <a:rPr lang="de-DE" smtClean="0"/>
              <a:t>13.10.2014</a:t>
            </a:fld>
            <a:endParaRPr lang="de-DE" dirty="0"/>
          </a:p>
        </p:txBody>
      </p:sp>
    </p:spTree>
    <p:extLst>
      <p:ext uri="{BB962C8B-B14F-4D97-AF65-F5344CB8AC3E}">
        <p14:creationId xmlns:p14="http://schemas.microsoft.com/office/powerpoint/2010/main" val="365431040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nSpc>
                <a:spcPct val="80000"/>
              </a:lnSpc>
              <a:spcBef>
                <a:spcPts val="600"/>
              </a:spcBef>
              <a:spcAft>
                <a:spcPts val="600"/>
              </a:spcAft>
            </a:pPr>
            <a:r>
              <a:rPr lang="de-DE" b="0" dirty="0"/>
              <a:t>Strategien zur </a:t>
            </a:r>
            <a:r>
              <a:rPr lang="de-DE" b="0" dirty="0" smtClean="0"/>
              <a:t>Beschäftigungsförderung / Green Economy</a:t>
            </a:r>
            <a:endParaRPr lang="de-DE" sz="2000" b="0" dirty="0"/>
          </a:p>
        </p:txBody>
      </p:sp>
      <p:sp>
        <p:nvSpPr>
          <p:cNvPr id="4" name="Inhaltsplatzhalter 3"/>
          <p:cNvSpPr>
            <a:spLocks noGrp="1"/>
          </p:cNvSpPr>
          <p:nvPr>
            <p:ph idx="1"/>
          </p:nvPr>
        </p:nvSpPr>
        <p:spPr/>
        <p:txBody>
          <a:bodyPr/>
          <a:lstStyle/>
          <a:p>
            <a:pPr marL="285750" lvl="0" indent="-285750">
              <a:buFont typeface="Wingdings" charset="2"/>
              <a:buChar char="§"/>
            </a:pPr>
            <a:r>
              <a:rPr lang="de-DE" sz="1600" dirty="0" smtClean="0"/>
              <a:t>Ökologische Regulierung: Innovation, wachsende Wettbewerbsfähigkeit</a:t>
            </a:r>
            <a:r>
              <a:rPr lang="de-DE" sz="1600" dirty="0"/>
              <a:t> </a:t>
            </a:r>
            <a:r>
              <a:rPr lang="de-DE" sz="1600" dirty="0" smtClean="0"/>
              <a:t>und Effizienzsteigerung können zu neuen Jobs führen (Porter Hypothese) </a:t>
            </a:r>
          </a:p>
          <a:p>
            <a:pPr marL="285750" lvl="0" indent="-285750">
              <a:buFont typeface="Wingdings" panose="05000000000000000000" pitchFamily="2" charset="2"/>
              <a:buChar char="§"/>
            </a:pPr>
            <a:r>
              <a:rPr lang="de-DE" sz="1600" dirty="0" smtClean="0"/>
              <a:t>Marktbasierte Instrumente (Umweltsteuern, Emissionshandel)</a:t>
            </a:r>
          </a:p>
          <a:p>
            <a:pPr marL="285750" lvl="0" indent="-285750">
              <a:buFont typeface="Wingdings" panose="05000000000000000000" pitchFamily="2" charset="2"/>
              <a:buChar char="§"/>
            </a:pPr>
            <a:r>
              <a:rPr lang="de-DE" sz="1600" dirty="0" smtClean="0"/>
              <a:t>Markt unterstützende Instrumente (Förderung der Nachfrage nach grünen Gütern und Dienstleistungen) </a:t>
            </a:r>
          </a:p>
          <a:p>
            <a:pPr marL="285750" lvl="0" indent="-285750">
              <a:buFont typeface="Wingdings" panose="05000000000000000000" pitchFamily="2" charset="2"/>
              <a:buChar char="§"/>
            </a:pPr>
            <a:r>
              <a:rPr lang="de-DE" sz="1600" dirty="0" smtClean="0"/>
              <a:t>Angebotsorientierte Politik (Förderung der Entwicklung grüner Technologien und Produktionskapazitäten) </a:t>
            </a:r>
          </a:p>
          <a:p>
            <a:pPr marL="285750" lvl="0" indent="-285750">
              <a:buFont typeface="Wingdings" panose="05000000000000000000" pitchFamily="2" charset="2"/>
              <a:buChar char="§"/>
            </a:pPr>
            <a:r>
              <a:rPr lang="de-DE" sz="1600" dirty="0" smtClean="0"/>
              <a:t>Entwicklung einer nachhaltigen Infrastruktur im Transport- und Energiesektor </a:t>
            </a:r>
          </a:p>
          <a:p>
            <a:pPr marL="285750" lvl="0" indent="-285750">
              <a:buFont typeface="Wingdings" panose="05000000000000000000" pitchFamily="2" charset="2"/>
              <a:buChar char="§"/>
            </a:pPr>
            <a:r>
              <a:rPr lang="de-DE" sz="1600" dirty="0" smtClean="0"/>
              <a:t>Monitoring und Evaluierung der ergriffenen Maßnahmen</a:t>
            </a:r>
          </a:p>
        </p:txBody>
      </p:sp>
      <p:sp>
        <p:nvSpPr>
          <p:cNvPr id="5" name="Datumsplatzhalter 2"/>
          <p:cNvSpPr>
            <a:spLocks noGrp="1"/>
          </p:cNvSpPr>
          <p:nvPr>
            <p:ph type="dt" sz="half" idx="11"/>
          </p:nvPr>
        </p:nvSpPr>
        <p:spPr>
          <a:xfrm>
            <a:off x="679155" y="6581001"/>
            <a:ext cx="1295400" cy="246221"/>
          </a:xfrm>
        </p:spPr>
        <p:txBody>
          <a:bodyPr/>
          <a:lstStyle/>
          <a:p>
            <a:fld id="{3F1B580C-2982-4051-A1BC-ADC9AD643247}" type="datetime1">
              <a:rPr lang="de-DE" smtClean="0"/>
              <a:t>13.10.2014</a:t>
            </a:fld>
            <a:endParaRPr lang="de-DE" dirty="0"/>
          </a:p>
        </p:txBody>
      </p:sp>
    </p:spTree>
    <p:extLst>
      <p:ext uri="{BB962C8B-B14F-4D97-AF65-F5344CB8AC3E}">
        <p14:creationId xmlns:p14="http://schemas.microsoft.com/office/powerpoint/2010/main" val="346504714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t>Strategien zur Beschäftigungsförderung / Green Economy</a:t>
            </a:r>
            <a:endParaRPr lang="de-DE" sz="1600" b="0" dirty="0"/>
          </a:p>
        </p:txBody>
      </p:sp>
      <p:sp>
        <p:nvSpPr>
          <p:cNvPr id="4" name="Inhaltsplatzhalter 3"/>
          <p:cNvSpPr>
            <a:spLocks noGrp="1"/>
          </p:cNvSpPr>
          <p:nvPr>
            <p:ph idx="1"/>
          </p:nvPr>
        </p:nvSpPr>
        <p:spPr>
          <a:xfrm>
            <a:off x="684000" y="2006134"/>
            <a:ext cx="7776000" cy="4384866"/>
          </a:xfrm>
        </p:spPr>
        <p:txBody>
          <a:bodyPr/>
          <a:lstStyle/>
          <a:p>
            <a:pPr lvl="0"/>
            <a:r>
              <a:rPr lang="de-DE" u="sng" dirty="0" smtClean="0">
                <a:solidFill>
                  <a:srgbClr val="6E6452"/>
                </a:solidFill>
                <a:sym typeface="Wingdings"/>
              </a:rPr>
              <a:t>Vereinbar?</a:t>
            </a:r>
          </a:p>
          <a:p>
            <a:pPr lvl="0"/>
            <a:r>
              <a:rPr lang="de-DE" dirty="0" smtClean="0">
                <a:solidFill>
                  <a:schemeClr val="accent5"/>
                </a:solidFill>
                <a:sym typeface="Wingdings"/>
              </a:rPr>
              <a:t>+ Positiv</a:t>
            </a:r>
            <a:r>
              <a:rPr lang="de-DE" dirty="0">
                <a:sym typeface="Wingdings"/>
              </a:rPr>
              <a:t>: Entwicklung neuer Märkte, Schaffung </a:t>
            </a:r>
            <a:r>
              <a:rPr lang="de-DE" dirty="0" smtClean="0">
                <a:sym typeface="Wingdings"/>
              </a:rPr>
              <a:t>neuer Beschäftigungsmöglichkeiten</a:t>
            </a:r>
          </a:p>
          <a:p>
            <a:pPr lvl="0"/>
            <a:r>
              <a:rPr lang="de-DE" dirty="0" smtClean="0">
                <a:solidFill>
                  <a:srgbClr val="C00000"/>
                </a:solidFill>
                <a:sym typeface="Wingdings"/>
              </a:rPr>
              <a:t>- Negativ</a:t>
            </a:r>
            <a:r>
              <a:rPr lang="de-DE" dirty="0">
                <a:solidFill>
                  <a:srgbClr val="C00000"/>
                </a:solidFill>
                <a:sym typeface="Wingdings"/>
              </a:rPr>
              <a:t>: </a:t>
            </a:r>
            <a:r>
              <a:rPr lang="de-DE" dirty="0">
                <a:sym typeface="Wingdings"/>
              </a:rPr>
              <a:t>Steigende </a:t>
            </a:r>
            <a:r>
              <a:rPr lang="de-DE" dirty="0" smtClean="0">
                <a:sym typeface="Wingdings"/>
              </a:rPr>
              <a:t>Energiepreise führen zu Verdrängung kleinerer Unternehmen (nicht wettbewerbsfähig) und Rückgang der Arbeitsnachfrage (steigende Produktionskosten) </a:t>
            </a:r>
            <a:endParaRPr lang="en-GB" dirty="0">
              <a:sym typeface="Wingdings"/>
            </a:endParaRPr>
          </a:p>
          <a:p>
            <a:pPr marL="645750" lvl="1" indent="-285750"/>
            <a:r>
              <a:rPr lang="de-DE" dirty="0" smtClean="0"/>
              <a:t>Doppelte-Dividenden-Hypothese: Kompensation höherer Energiepreise (Steuern) durch sinkenden Steuern für Arbeits- und Sozialabgaben und/oder wachsenden öffentlichen Investitionen</a:t>
            </a:r>
            <a:endParaRPr lang="de-DE" dirty="0"/>
          </a:p>
          <a:p>
            <a:endParaRPr lang="de-DE" dirty="0"/>
          </a:p>
        </p:txBody>
      </p:sp>
      <p:sp>
        <p:nvSpPr>
          <p:cNvPr id="5" name="Datumsplatzhalter 2"/>
          <p:cNvSpPr>
            <a:spLocks noGrp="1"/>
          </p:cNvSpPr>
          <p:nvPr>
            <p:ph type="dt" sz="half" idx="11"/>
          </p:nvPr>
        </p:nvSpPr>
        <p:spPr>
          <a:xfrm>
            <a:off x="679155" y="6581001"/>
            <a:ext cx="1295400" cy="246221"/>
          </a:xfrm>
        </p:spPr>
        <p:txBody>
          <a:bodyPr/>
          <a:lstStyle/>
          <a:p>
            <a:fld id="{BCE186AC-B50B-4901-995D-77B6AC7FDDB9}" type="datetime1">
              <a:rPr lang="de-DE" smtClean="0"/>
              <a:t>13.10.2014</a:t>
            </a:fld>
            <a:endParaRPr lang="de-DE" dirty="0"/>
          </a:p>
        </p:txBody>
      </p:sp>
    </p:spTree>
    <p:extLst>
      <p:ext uri="{BB962C8B-B14F-4D97-AF65-F5344CB8AC3E}">
        <p14:creationId xmlns:p14="http://schemas.microsoft.com/office/powerpoint/2010/main" val="132742964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t>Strategien zur Beschäftigungsförderung / Green Economy</a:t>
            </a:r>
            <a:endParaRPr lang="de-DE" sz="2000" dirty="0"/>
          </a:p>
        </p:txBody>
      </p:sp>
      <p:sp>
        <p:nvSpPr>
          <p:cNvPr id="4" name="Inhaltsplatzhalter 3"/>
          <p:cNvSpPr>
            <a:spLocks noGrp="1"/>
          </p:cNvSpPr>
          <p:nvPr>
            <p:ph idx="1"/>
          </p:nvPr>
        </p:nvSpPr>
        <p:spPr/>
        <p:txBody>
          <a:bodyPr/>
          <a:lstStyle/>
          <a:p>
            <a:r>
              <a:rPr lang="de-DE" u="sng" dirty="0" smtClean="0"/>
              <a:t>ILO Empfehlungen (2012)</a:t>
            </a:r>
          </a:p>
          <a:p>
            <a:pPr lvl="1">
              <a:spcAft>
                <a:spcPts val="200"/>
              </a:spcAft>
            </a:pPr>
            <a:r>
              <a:rPr lang="de-DE" sz="1600" dirty="0" smtClean="0"/>
              <a:t>Gezielte Unterstützung für Unternehmen, vor allem KMUs.</a:t>
            </a:r>
          </a:p>
          <a:p>
            <a:pPr lvl="1">
              <a:spcAft>
                <a:spcPts val="200"/>
              </a:spcAft>
            </a:pPr>
            <a:r>
              <a:rPr lang="de-DE" sz="1600" dirty="0" smtClean="0"/>
              <a:t>Effiziente sozial- und Arbeitsmarktpolitik als Voraussetzung für nachhaltiges und inklusives Wachstum. </a:t>
            </a:r>
          </a:p>
          <a:p>
            <a:pPr lvl="1">
              <a:spcAft>
                <a:spcPts val="200"/>
              </a:spcAft>
            </a:pPr>
            <a:r>
              <a:rPr lang="de-DE" sz="1600" dirty="0" smtClean="0"/>
              <a:t>Besonderen Wert auf Bildungspolitik legen um den Übergang zwischen Beschäftigungsverhältnissen zu verbessern und die Beschäftigungsfähigkeit zu erhöhen.</a:t>
            </a:r>
          </a:p>
          <a:p>
            <a:pPr lvl="1">
              <a:spcAft>
                <a:spcPts val="200"/>
              </a:spcAft>
            </a:pPr>
            <a:r>
              <a:rPr lang="de-DE" sz="1600" dirty="0" smtClean="0"/>
              <a:t>Sicherstellung von Lohngerechtigkeit zwischen Männern und Frauen. </a:t>
            </a:r>
          </a:p>
          <a:p>
            <a:pPr lvl="1">
              <a:spcAft>
                <a:spcPts val="200"/>
              </a:spcAft>
            </a:pPr>
            <a:r>
              <a:rPr lang="de-DE" sz="1600" b="1" dirty="0" err="1" smtClean="0"/>
              <a:t>Tripartismus</a:t>
            </a:r>
            <a:r>
              <a:rPr lang="de-DE" sz="1600" dirty="0" smtClean="0"/>
              <a:t> soll die Beschäftigungsqualität als Kernelement einer Green Economy sichern. </a:t>
            </a:r>
          </a:p>
          <a:p>
            <a:pPr lvl="1">
              <a:spcAft>
                <a:spcPts val="200"/>
              </a:spcAft>
            </a:pPr>
            <a:r>
              <a:rPr lang="de-DE" sz="1600" dirty="0" smtClean="0"/>
              <a:t>Effizienter sozialer Dialog ist notwendig, um sicherzustellen, dass die verschiedenen Politikstrategien kohärent sind und Änderung angenommen werden. </a:t>
            </a:r>
          </a:p>
          <a:p>
            <a:pPr lvl="1">
              <a:spcAft>
                <a:spcPts val="200"/>
              </a:spcAft>
              <a:buFont typeface="Wingdings"/>
              <a:buChar char="à"/>
            </a:pPr>
            <a:r>
              <a:rPr lang="de-DE" dirty="0" smtClean="0">
                <a:sym typeface="Wingdings" panose="05000000000000000000" pitchFamily="2" charset="2"/>
              </a:rPr>
              <a:t>Vereinbar mit den Ergebnissen aus der ökonomischen Theorie</a:t>
            </a:r>
            <a:endParaRPr lang="de-DE" sz="1600" dirty="0" smtClean="0"/>
          </a:p>
          <a:p>
            <a:endParaRPr lang="de-DE" dirty="0"/>
          </a:p>
        </p:txBody>
      </p:sp>
      <p:sp>
        <p:nvSpPr>
          <p:cNvPr id="5" name="Datumsplatzhalter 2"/>
          <p:cNvSpPr>
            <a:spLocks noGrp="1"/>
          </p:cNvSpPr>
          <p:nvPr>
            <p:ph type="dt" sz="half" idx="11"/>
          </p:nvPr>
        </p:nvSpPr>
        <p:spPr>
          <a:xfrm>
            <a:off x="679155" y="6581001"/>
            <a:ext cx="1295400" cy="246221"/>
          </a:xfrm>
        </p:spPr>
        <p:txBody>
          <a:bodyPr/>
          <a:lstStyle/>
          <a:p>
            <a:fld id="{0DE87424-9E22-4C51-8842-6C02D0AAEBFF}" type="datetime1">
              <a:rPr lang="de-DE" smtClean="0"/>
              <a:t>13.10.2014</a:t>
            </a:fld>
            <a:endParaRPr lang="de-DE" dirty="0"/>
          </a:p>
        </p:txBody>
      </p:sp>
    </p:spTree>
    <p:extLst>
      <p:ext uri="{BB962C8B-B14F-4D97-AF65-F5344CB8AC3E}">
        <p14:creationId xmlns:p14="http://schemas.microsoft.com/office/powerpoint/2010/main" val="410938151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spcBef>
                <a:spcPts val="400"/>
              </a:spcBef>
              <a:spcAft>
                <a:spcPts val="800"/>
              </a:spcAft>
              <a:tabLst>
                <a:tab pos="2190750" algn="l"/>
              </a:tabLst>
            </a:pPr>
            <a:r>
              <a:rPr lang="de-DE" b="0" dirty="0"/>
              <a:t>Strategien zur Beschäftigungsförderung / Green </a:t>
            </a:r>
            <a:r>
              <a:rPr lang="de-DE" b="0" dirty="0" smtClean="0"/>
              <a:t>Economy</a:t>
            </a:r>
            <a:r>
              <a:rPr lang="en-US" sz="1400" b="0" dirty="0" smtClean="0"/>
              <a:t/>
            </a:r>
            <a:br>
              <a:rPr lang="en-US" sz="1400" b="0" dirty="0" smtClean="0"/>
            </a:br>
            <a:r>
              <a:rPr lang="de-DE" sz="1400" b="0" dirty="0"/>
              <a:t/>
            </a:r>
            <a:br>
              <a:rPr lang="de-DE" sz="1400" b="0" dirty="0"/>
            </a:br>
            <a:endParaRPr lang="de-DE" sz="1400" b="0" dirty="0"/>
          </a:p>
        </p:txBody>
      </p:sp>
      <p:sp>
        <p:nvSpPr>
          <p:cNvPr id="4" name="Inhaltsplatzhalter 3"/>
          <p:cNvSpPr>
            <a:spLocks noGrp="1"/>
          </p:cNvSpPr>
          <p:nvPr>
            <p:ph idx="1"/>
          </p:nvPr>
        </p:nvSpPr>
        <p:spPr>
          <a:xfrm>
            <a:off x="684000" y="2095500"/>
            <a:ext cx="7776000" cy="4282800"/>
          </a:xfrm>
        </p:spPr>
        <p:txBody>
          <a:bodyPr/>
          <a:lstStyle/>
          <a:p>
            <a:pPr lvl="0"/>
            <a:r>
              <a:rPr lang="de-DE" u="sng" dirty="0" smtClean="0"/>
              <a:t>Green Jobs</a:t>
            </a:r>
          </a:p>
          <a:p>
            <a:pPr marL="285750" lvl="0" indent="-285750">
              <a:buFont typeface="Wingdings" panose="05000000000000000000" pitchFamily="2" charset="2"/>
              <a:buChar char="§"/>
            </a:pPr>
            <a:r>
              <a:rPr lang="de-DE" sz="1600" dirty="0" smtClean="0"/>
              <a:t>Green </a:t>
            </a:r>
            <a:r>
              <a:rPr lang="de-DE" sz="1600" dirty="0"/>
              <a:t>Jobs sind ein Synonym für eine grüne Wirtschaft (World Bank 2012</a:t>
            </a:r>
            <a:r>
              <a:rPr lang="de-DE" sz="1600" dirty="0" smtClean="0"/>
              <a:t>). Der Übergang zu einer grünen Wirtschaft impliziert einen Strukturwechsel des Arbeitsmarktes</a:t>
            </a:r>
            <a:endParaRPr lang="de-DE" sz="1600" dirty="0"/>
          </a:p>
          <a:p>
            <a:pPr marL="285750" lvl="0" indent="-285750">
              <a:buFont typeface="Wingdings" panose="05000000000000000000" pitchFamily="2" charset="2"/>
              <a:buChar char="§"/>
            </a:pPr>
            <a:r>
              <a:rPr lang="de-DE" sz="1600" dirty="0"/>
              <a:t>Brutto Beschäftigungsauswirkungen des grünen Sektors sind deutlich </a:t>
            </a:r>
            <a:r>
              <a:rPr lang="de-DE" sz="1600" dirty="0" smtClean="0"/>
              <a:t>positiv, aber Beschäftigungsentwicklung muss </a:t>
            </a:r>
            <a:r>
              <a:rPr lang="de-DE" sz="1600" dirty="0"/>
              <a:t>für die gesamte </a:t>
            </a:r>
            <a:r>
              <a:rPr lang="de-DE" sz="1600" dirty="0" smtClean="0"/>
              <a:t>Volkswirtschaft betrachtet werden. </a:t>
            </a:r>
            <a:r>
              <a:rPr lang="de-DE" sz="1600" dirty="0"/>
              <a:t>Welcher Effekt überwiegt</a:t>
            </a:r>
            <a:r>
              <a:rPr lang="de-DE" sz="1600" dirty="0" smtClean="0"/>
              <a:t>?</a:t>
            </a:r>
          </a:p>
          <a:p>
            <a:pPr marL="702900" lvl="1" indent="-342900">
              <a:buFont typeface="+mj-lt"/>
              <a:buAutoNum type="arabicPeriod"/>
            </a:pPr>
            <a:r>
              <a:rPr lang="de-DE" sz="1600" dirty="0" smtClean="0"/>
              <a:t>Neue Jobs in grünen Sektoren und Prozessen (z.B. erneuerbare Energien, Energieeffizient)</a:t>
            </a:r>
          </a:p>
          <a:p>
            <a:pPr marL="702900" lvl="1" indent="-342900">
              <a:buFont typeface="+mj-lt"/>
              <a:buAutoNum type="arabicPeriod"/>
            </a:pPr>
            <a:r>
              <a:rPr lang="de-DE" sz="1600" dirty="0" smtClean="0"/>
              <a:t>Vernichtung alter Jobs in braunen Sektoren und Prozessen (z.B. fossile Brennstoffe, energieintensive Herstellung) </a:t>
            </a:r>
          </a:p>
          <a:p>
            <a:pPr marL="285750" lvl="0" indent="-285750">
              <a:buFont typeface="Wingdings"/>
              <a:buChar char="à"/>
            </a:pPr>
            <a:r>
              <a:rPr lang="de-DE" sz="1600" dirty="0" smtClean="0"/>
              <a:t>Dabei ist sowohl die Quantität als auch die Qualität neuer Jobs wichtig</a:t>
            </a:r>
          </a:p>
          <a:p>
            <a:pPr lvl="0"/>
            <a:endParaRPr lang="de-DE" dirty="0"/>
          </a:p>
        </p:txBody>
      </p:sp>
      <p:sp>
        <p:nvSpPr>
          <p:cNvPr id="5" name="Datumsplatzhalter 2"/>
          <p:cNvSpPr>
            <a:spLocks noGrp="1"/>
          </p:cNvSpPr>
          <p:nvPr>
            <p:ph type="dt" sz="half" idx="11"/>
          </p:nvPr>
        </p:nvSpPr>
        <p:spPr>
          <a:xfrm>
            <a:off x="679155" y="6581001"/>
            <a:ext cx="1295400" cy="246221"/>
          </a:xfrm>
        </p:spPr>
        <p:txBody>
          <a:bodyPr/>
          <a:lstStyle/>
          <a:p>
            <a:fld id="{89AF9243-EB5B-4728-8050-6CCA6A6D2BA1}" type="datetime1">
              <a:rPr lang="de-DE" smtClean="0"/>
              <a:t>13.10.2014</a:t>
            </a:fld>
            <a:endParaRPr lang="de-DE" dirty="0"/>
          </a:p>
        </p:txBody>
      </p:sp>
    </p:spTree>
    <p:extLst>
      <p:ext uri="{BB962C8B-B14F-4D97-AF65-F5344CB8AC3E}">
        <p14:creationId xmlns:p14="http://schemas.microsoft.com/office/powerpoint/2010/main" val="95636851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a:t>Strategien zur Beschäftigungsförderung / Green Economy</a:t>
            </a:r>
          </a:p>
        </p:txBody>
      </p:sp>
      <p:sp>
        <p:nvSpPr>
          <p:cNvPr id="4" name="Inhaltsplatzhalter 3"/>
          <p:cNvSpPr>
            <a:spLocks noGrp="1"/>
          </p:cNvSpPr>
          <p:nvPr>
            <p:ph idx="1"/>
          </p:nvPr>
        </p:nvSpPr>
        <p:spPr/>
        <p:txBody>
          <a:bodyPr/>
          <a:lstStyle/>
          <a:p>
            <a:pPr lvl="0"/>
            <a:r>
              <a:rPr lang="de-DE" u="sng" dirty="0" smtClean="0"/>
              <a:t>In der Praxis</a:t>
            </a:r>
          </a:p>
          <a:p>
            <a:pPr marL="285750" lvl="0" indent="-285750">
              <a:spcBef>
                <a:spcPts val="600"/>
              </a:spcBef>
              <a:buFont typeface="Wingdings" panose="05000000000000000000" pitchFamily="2" charset="2"/>
              <a:buChar char="§"/>
            </a:pPr>
            <a:r>
              <a:rPr lang="de-DE" sz="1400" dirty="0" smtClean="0"/>
              <a:t>Wirtschaftspolitische Beratung, bspw. ökologische Steuerreform Fokus auf Beschäftigungsorientierung</a:t>
            </a:r>
          </a:p>
          <a:p>
            <a:pPr marL="285750" lvl="0" indent="-285750">
              <a:spcBef>
                <a:spcPts val="600"/>
              </a:spcBef>
              <a:buFont typeface="Wingdings" panose="05000000000000000000" pitchFamily="2" charset="2"/>
              <a:buChar char="§"/>
            </a:pPr>
            <a:r>
              <a:rPr lang="de-DE" sz="1400" dirty="0" smtClean="0"/>
              <a:t>(Weiter-) Entwicklung des Privatsektors: grüne Innovationszentren; Förderung grüner Unternehmen, bspw. in der Produktion und Installation von erneuerbaren Energiesystemen; Förderung der grünen Wertschöpfungsketten, bspw. Produktion und Vermarktung von ökologischen Lebensmitteln</a:t>
            </a:r>
          </a:p>
          <a:p>
            <a:pPr marL="285750" lvl="0" indent="-285750">
              <a:spcBef>
                <a:spcPts val="600"/>
              </a:spcBef>
              <a:buFont typeface="Wingdings" panose="05000000000000000000" pitchFamily="2" charset="2"/>
              <a:buChar char="§"/>
            </a:pPr>
            <a:r>
              <a:rPr lang="de-DE" sz="1400" dirty="0" smtClean="0"/>
              <a:t>Entwicklung von Finanzierungsinstrumenten: Grüne Finanzierungsmodelle, bspw. Finanzierung grüner Start-ups</a:t>
            </a:r>
          </a:p>
          <a:p>
            <a:pPr marL="285750" lvl="0" indent="-285750">
              <a:spcBef>
                <a:spcPts val="600"/>
              </a:spcBef>
              <a:buFont typeface="Wingdings" panose="05000000000000000000" pitchFamily="2" charset="2"/>
              <a:buChar char="§"/>
            </a:pPr>
            <a:r>
              <a:rPr lang="de-DE" sz="1400" dirty="0" smtClean="0"/>
              <a:t>Technischen und beruflichen Aus- / Weiterbildung: grüne Skills, z.B. Integration ökologischer Qualifikationen in Standard-Schulungen oder die Entwicklung von spezifischen Schulungen für neue grüne Berufe</a:t>
            </a:r>
          </a:p>
          <a:p>
            <a:pPr marL="285750" lvl="0" indent="-285750">
              <a:spcBef>
                <a:spcPts val="600"/>
              </a:spcBef>
              <a:buFont typeface="Wingdings" panose="05000000000000000000" pitchFamily="2" charset="2"/>
              <a:buChar char="§"/>
            </a:pPr>
            <a:r>
              <a:rPr lang="de-DE" sz="1400" dirty="0" smtClean="0"/>
              <a:t>Arbeitsmarktpolitik und Dienstleistungen: Effektive Arbeitsmarktinformationssystemen, Berufsorientierung, Beratung und Vermittlung, um Übertragung des Arbeitskräftepotenzials von braunen zu grünen Sektoren zu erleichtern</a:t>
            </a:r>
            <a:endParaRPr lang="de-DE" sz="1400" dirty="0"/>
          </a:p>
        </p:txBody>
      </p:sp>
      <p:sp>
        <p:nvSpPr>
          <p:cNvPr id="5" name="Datumsplatzhalter 2"/>
          <p:cNvSpPr>
            <a:spLocks noGrp="1"/>
          </p:cNvSpPr>
          <p:nvPr>
            <p:ph type="dt" sz="half" idx="11"/>
          </p:nvPr>
        </p:nvSpPr>
        <p:spPr>
          <a:xfrm>
            <a:off x="679155" y="6581001"/>
            <a:ext cx="1295400" cy="246221"/>
          </a:xfrm>
        </p:spPr>
        <p:txBody>
          <a:bodyPr/>
          <a:lstStyle/>
          <a:p>
            <a:fld id="{09A774DC-21DB-4BC3-A6E3-751B1B547B36}" type="datetime1">
              <a:rPr lang="de-DE" smtClean="0"/>
              <a:t>13.10.2014</a:t>
            </a:fld>
            <a:endParaRPr lang="de-DE" dirty="0"/>
          </a:p>
        </p:txBody>
      </p:sp>
    </p:spTree>
    <p:extLst>
      <p:ext uri="{BB962C8B-B14F-4D97-AF65-F5344CB8AC3E}">
        <p14:creationId xmlns:p14="http://schemas.microsoft.com/office/powerpoint/2010/main" val="340110777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dirty="0" err="1" smtClean="0"/>
              <a:t>Empirische</a:t>
            </a:r>
            <a:r>
              <a:rPr lang="en-US" b="0" dirty="0" smtClean="0"/>
              <a:t> </a:t>
            </a:r>
            <a:r>
              <a:rPr lang="en-US" b="0" dirty="0" err="1" smtClean="0"/>
              <a:t>Evidenz</a:t>
            </a:r>
            <a:r>
              <a:rPr lang="en-US" dirty="0" smtClean="0"/>
              <a:t/>
            </a:r>
            <a:br>
              <a:rPr lang="en-US" dirty="0" smtClean="0"/>
            </a:br>
            <a:r>
              <a:rPr lang="de-DE" sz="1600" b="0" dirty="0"/>
              <a:t>Verfügbare </a:t>
            </a:r>
            <a:r>
              <a:rPr lang="de-DE" sz="1600" b="0" dirty="0" smtClean="0"/>
              <a:t>Studien</a:t>
            </a:r>
            <a:r>
              <a:rPr lang="de-DE" dirty="0"/>
              <a:t/>
            </a:r>
            <a:br>
              <a:rPr lang="de-DE" dirty="0"/>
            </a:br>
            <a:endParaRPr lang="de-DE" dirty="0"/>
          </a:p>
        </p:txBody>
      </p:sp>
      <p:sp>
        <p:nvSpPr>
          <p:cNvPr id="4" name="Inhaltsplatzhalter 3"/>
          <p:cNvSpPr>
            <a:spLocks noGrp="1"/>
          </p:cNvSpPr>
          <p:nvPr>
            <p:ph idx="1"/>
          </p:nvPr>
        </p:nvSpPr>
        <p:spPr/>
        <p:txBody>
          <a:bodyPr/>
          <a:lstStyle/>
          <a:p>
            <a:r>
              <a:rPr lang="de-DE" u="sng" dirty="0" smtClean="0"/>
              <a:t>Auf </a:t>
            </a:r>
            <a:r>
              <a:rPr lang="de-DE" u="sng" dirty="0" err="1" smtClean="0"/>
              <a:t>Sektorebene</a:t>
            </a:r>
            <a:endParaRPr lang="de-DE" u="sng" dirty="0"/>
          </a:p>
          <a:p>
            <a:pPr marL="285750" indent="-285750">
              <a:buFont typeface="Wingdings" panose="05000000000000000000" pitchFamily="2" charset="2"/>
              <a:buChar char="§"/>
            </a:pPr>
            <a:r>
              <a:rPr lang="de-DE" sz="1600" dirty="0" smtClean="0"/>
              <a:t>Eher Schätzungen und Projektionen (ex ante) als Statistiken (ex </a:t>
            </a:r>
            <a:r>
              <a:rPr lang="de-DE" sz="1600" dirty="0" err="1" smtClean="0"/>
              <a:t>post</a:t>
            </a:r>
            <a:r>
              <a:rPr lang="de-DE" sz="1600" dirty="0" smtClean="0"/>
              <a:t>)</a:t>
            </a:r>
          </a:p>
          <a:p>
            <a:pPr marL="285750" lvl="0" indent="-285750">
              <a:buFont typeface="Wingdings" panose="05000000000000000000" pitchFamily="2" charset="2"/>
              <a:buChar char="§"/>
            </a:pPr>
            <a:r>
              <a:rPr lang="de-DE" sz="1600" dirty="0" smtClean="0"/>
              <a:t>Studien aus DC fokussieren eher den Bruttoeffekt von Beschäftigung im Sektor der erneuerbaren Energien </a:t>
            </a:r>
          </a:p>
          <a:p>
            <a:r>
              <a:rPr lang="de-DE" u="sng" dirty="0" smtClean="0"/>
              <a:t>Auf Makroebene</a:t>
            </a:r>
          </a:p>
          <a:p>
            <a:pPr marL="285750" lvl="0" indent="-285750">
              <a:buFont typeface="Wingdings" panose="05000000000000000000" pitchFamily="2" charset="2"/>
              <a:buChar char="§"/>
            </a:pPr>
            <a:r>
              <a:rPr lang="de-DE" sz="1600" dirty="0" smtClean="0"/>
              <a:t>Nur wenige Studien zu den Netto Effekten von grüner Wirtschaftsstrategien auf die Beschäftigungsentwicklung in DC  </a:t>
            </a:r>
          </a:p>
          <a:p>
            <a:pPr marL="285750" lvl="0" indent="-285750">
              <a:buFont typeface="Wingdings" panose="05000000000000000000" pitchFamily="2" charset="2"/>
              <a:buChar char="§"/>
            </a:pPr>
            <a:r>
              <a:rPr lang="de-DE" sz="1600" dirty="0" smtClean="0"/>
              <a:t>Größtenteils CGE Modelle </a:t>
            </a:r>
          </a:p>
          <a:p>
            <a:pPr marL="285750" lvl="0" indent="-285750">
              <a:buFont typeface="Wingdings" panose="05000000000000000000" pitchFamily="2" charset="2"/>
              <a:buChar char="§"/>
            </a:pPr>
            <a:r>
              <a:rPr lang="de-DE" sz="1600" dirty="0" smtClean="0"/>
              <a:t>Keine Evidenz für Netto Beschäftigungseffekte</a:t>
            </a:r>
          </a:p>
          <a:p>
            <a:pPr marL="285750" lvl="0" indent="-285750">
              <a:buFont typeface="Wingdings" panose="05000000000000000000" pitchFamily="2" charset="2"/>
              <a:buChar char="§"/>
            </a:pPr>
            <a:r>
              <a:rPr lang="de-DE" sz="1600" dirty="0" smtClean="0"/>
              <a:t>Mögliche negative Folgen der Ressourcenknappheit und Umweltzerstörung werden nicht erfassen </a:t>
            </a:r>
            <a:endParaRPr lang="de-DE" sz="1600" dirty="0"/>
          </a:p>
        </p:txBody>
      </p:sp>
      <p:sp>
        <p:nvSpPr>
          <p:cNvPr id="5" name="Datumsplatzhalter 2"/>
          <p:cNvSpPr>
            <a:spLocks noGrp="1"/>
          </p:cNvSpPr>
          <p:nvPr>
            <p:ph type="dt" sz="half" idx="11"/>
          </p:nvPr>
        </p:nvSpPr>
        <p:spPr>
          <a:xfrm>
            <a:off x="679155" y="6581001"/>
            <a:ext cx="1295400" cy="246221"/>
          </a:xfrm>
        </p:spPr>
        <p:txBody>
          <a:bodyPr/>
          <a:lstStyle/>
          <a:p>
            <a:fld id="{E5D1E82F-D96C-45F1-99A7-EC64F34361BF}" type="datetime1">
              <a:rPr lang="de-DE" smtClean="0"/>
              <a:t>13.10.2014</a:t>
            </a:fld>
            <a:endParaRPr lang="de-DE" dirty="0"/>
          </a:p>
        </p:txBody>
      </p:sp>
    </p:spTree>
    <p:extLst>
      <p:ext uri="{BB962C8B-B14F-4D97-AF65-F5344CB8AC3E}">
        <p14:creationId xmlns:p14="http://schemas.microsoft.com/office/powerpoint/2010/main" val="202993963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Empirische Evidenz</a:t>
            </a:r>
            <a:br>
              <a:rPr lang="de-DE" b="0" dirty="0" smtClean="0"/>
            </a:br>
            <a:r>
              <a:rPr lang="de-DE" sz="1600" b="0" dirty="0" smtClean="0"/>
              <a:t>Ergebnisse aus </a:t>
            </a:r>
            <a:r>
              <a:rPr lang="de-DE" sz="1600" b="0" dirty="0" err="1" smtClean="0"/>
              <a:t>Sektoruntersuchungen</a:t>
            </a:r>
            <a:r>
              <a:rPr lang="en-US" sz="1600" b="0" dirty="0" smtClean="0"/>
              <a:t> </a:t>
            </a:r>
            <a:r>
              <a:rPr lang="de-DE" b="0" dirty="0" smtClean="0"/>
              <a:t/>
            </a:r>
            <a:br>
              <a:rPr lang="de-DE" b="0" dirty="0" smtClean="0"/>
            </a:br>
            <a:endParaRPr lang="de-DE" b="0" dirty="0"/>
          </a:p>
        </p:txBody>
      </p:sp>
      <p:sp>
        <p:nvSpPr>
          <p:cNvPr id="4" name="Inhaltsplatzhalter 3"/>
          <p:cNvSpPr>
            <a:spLocks noGrp="1"/>
          </p:cNvSpPr>
          <p:nvPr>
            <p:ph idx="1"/>
          </p:nvPr>
        </p:nvSpPr>
        <p:spPr/>
        <p:txBody>
          <a:bodyPr/>
          <a:lstStyle/>
          <a:p>
            <a:pPr marL="285750" lvl="0" indent="-285750">
              <a:buFont typeface="Wingdings" panose="05000000000000000000" pitchFamily="2" charset="2"/>
              <a:buChar char="§"/>
            </a:pPr>
            <a:r>
              <a:rPr lang="de-DE" sz="1600" dirty="0" smtClean="0"/>
              <a:t>Geschätzte Anzahl an Green Jobs bis 2030 beträgt weltweit 100 Mio. (2% des weltweiten Arbeitskraftpotenzials) </a:t>
            </a:r>
          </a:p>
          <a:p>
            <a:pPr marL="285750" lvl="0" indent="-285750">
              <a:buFont typeface="Wingdings" panose="05000000000000000000" pitchFamily="2" charset="2"/>
              <a:buChar char="§"/>
            </a:pPr>
            <a:r>
              <a:rPr lang="de-DE" sz="1600" dirty="0" smtClean="0"/>
              <a:t>Erneuerbare Energien: 2,3 Mio. neue Jobs in den vergangenen Jahren, sowie ein vorausgesagter Zuwachs von 8,4 Mio. bis 2030</a:t>
            </a:r>
          </a:p>
          <a:p>
            <a:pPr marL="285750" lvl="0" indent="-285750">
              <a:buFont typeface="Wingdings" panose="05000000000000000000" pitchFamily="2" charset="2"/>
              <a:buChar char="§"/>
            </a:pPr>
            <a:r>
              <a:rPr lang="de-DE" sz="1600" dirty="0" smtClean="0"/>
              <a:t>Bangladesch (2010): 7% Beschäftigung in grünen Industrien (2% sind grün und </a:t>
            </a:r>
            <a:r>
              <a:rPr lang="de-DE" sz="1600" dirty="0" err="1" smtClean="0"/>
              <a:t>decent</a:t>
            </a:r>
            <a:r>
              <a:rPr lang="de-DE" sz="1600" dirty="0" smtClean="0"/>
              <a:t>) </a:t>
            </a:r>
          </a:p>
          <a:p>
            <a:pPr marL="285750" lvl="0" indent="-285750">
              <a:buFont typeface="Wingdings" panose="05000000000000000000" pitchFamily="2" charset="2"/>
              <a:buChar char="§"/>
            </a:pPr>
            <a:r>
              <a:rPr lang="de-DE" sz="1600" dirty="0" smtClean="0"/>
              <a:t>Indien (2010): Plus 226,000 </a:t>
            </a:r>
            <a:r>
              <a:rPr lang="de-DE" sz="1600" dirty="0"/>
              <a:t>J</a:t>
            </a:r>
            <a:r>
              <a:rPr lang="de-DE" sz="1600" dirty="0" smtClean="0"/>
              <a:t>obs in der Windenergie und Plus 2,150,000 Jobs im Solarenergiesektor bis 2050 (high </a:t>
            </a:r>
            <a:r>
              <a:rPr lang="de-DE" sz="1600" dirty="0" err="1" smtClean="0"/>
              <a:t>growth</a:t>
            </a:r>
            <a:r>
              <a:rPr lang="de-DE" sz="1600" dirty="0" smtClean="0"/>
              <a:t> </a:t>
            </a:r>
            <a:r>
              <a:rPr lang="de-DE" sz="1600" dirty="0" err="1" smtClean="0"/>
              <a:t>scenario</a:t>
            </a:r>
            <a:r>
              <a:rPr lang="de-DE" sz="1600" dirty="0" smtClean="0"/>
              <a:t>)</a:t>
            </a:r>
          </a:p>
          <a:p>
            <a:pPr marL="285750" lvl="0" indent="-285750">
              <a:buFont typeface="Wingdings" panose="05000000000000000000" pitchFamily="2" charset="2"/>
              <a:buChar char="§"/>
            </a:pPr>
            <a:r>
              <a:rPr lang="de-DE" sz="1600" dirty="0" smtClean="0"/>
              <a:t>Südafrika (2010): Plus 32,000 </a:t>
            </a:r>
            <a:r>
              <a:rPr lang="de-DE" sz="1600" dirty="0"/>
              <a:t>J</a:t>
            </a:r>
            <a:r>
              <a:rPr lang="de-DE" sz="1600" dirty="0" smtClean="0"/>
              <a:t>obs (Netto Effekt) im Sektor erneuerbarer Energien und Energieeffizienz bis 2030 (</a:t>
            </a:r>
            <a:r>
              <a:rPr lang="de-DE" sz="1600" dirty="0" err="1" smtClean="0"/>
              <a:t>revolution</a:t>
            </a:r>
            <a:r>
              <a:rPr lang="de-DE" sz="1600" dirty="0" smtClean="0"/>
              <a:t> </a:t>
            </a:r>
            <a:r>
              <a:rPr lang="de-DE" sz="1600" dirty="0" err="1" smtClean="0"/>
              <a:t>scenario</a:t>
            </a:r>
            <a:r>
              <a:rPr lang="de-DE" sz="1600" dirty="0" smtClean="0"/>
              <a:t>)</a:t>
            </a:r>
          </a:p>
          <a:p>
            <a:r>
              <a:rPr lang="de-DE" sz="1200" dirty="0" smtClean="0"/>
              <a:t>Quelle: ILO (2012)</a:t>
            </a:r>
            <a:endParaRPr lang="de-DE" sz="1200" dirty="0"/>
          </a:p>
        </p:txBody>
      </p:sp>
      <p:sp>
        <p:nvSpPr>
          <p:cNvPr id="5" name="Datumsplatzhalter 2"/>
          <p:cNvSpPr>
            <a:spLocks noGrp="1"/>
          </p:cNvSpPr>
          <p:nvPr>
            <p:ph type="dt" sz="half" idx="11"/>
          </p:nvPr>
        </p:nvSpPr>
        <p:spPr>
          <a:xfrm>
            <a:off x="679155" y="6581001"/>
            <a:ext cx="1295400" cy="246221"/>
          </a:xfrm>
        </p:spPr>
        <p:txBody>
          <a:bodyPr/>
          <a:lstStyle/>
          <a:p>
            <a:fld id="{4D8D443C-702E-43E7-A09F-013D6797BAA6}" type="datetime1">
              <a:rPr lang="de-DE" smtClean="0"/>
              <a:t>13.10.2014</a:t>
            </a:fld>
            <a:endParaRPr lang="de-DE" dirty="0"/>
          </a:p>
        </p:txBody>
      </p:sp>
    </p:spTree>
    <p:extLst>
      <p:ext uri="{BB962C8B-B14F-4D97-AF65-F5344CB8AC3E}">
        <p14:creationId xmlns:p14="http://schemas.microsoft.com/office/powerpoint/2010/main" val="28969803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Das SV </a:t>
            </a:r>
            <a:r>
              <a:rPr lang="de-DE" altLang="de-DE" dirty="0" smtClean="0"/>
              <a:t>Beschäftigungsförderung </a:t>
            </a:r>
            <a:r>
              <a:rPr lang="de-DE" altLang="de-DE" dirty="0"/>
              <a:t>in der </a:t>
            </a:r>
            <a:r>
              <a:rPr lang="de-DE" altLang="de-DE" dirty="0" smtClean="0"/>
              <a:t>EZ </a:t>
            </a:r>
            <a:endParaRPr lang="de-DE" sz="2800" dirty="0"/>
          </a:p>
        </p:txBody>
      </p:sp>
      <p:sp>
        <p:nvSpPr>
          <p:cNvPr id="3" name="Datumsplatzhalter 2"/>
          <p:cNvSpPr>
            <a:spLocks noGrp="1"/>
          </p:cNvSpPr>
          <p:nvPr>
            <p:ph type="dt" sz="half" idx="11"/>
          </p:nvPr>
        </p:nvSpPr>
        <p:spPr/>
        <p:txBody>
          <a:bodyPr/>
          <a:lstStyle/>
          <a:p>
            <a:fld id="{76099BEB-8789-4F0C-9CBD-468F587699F7}" type="datetime1">
              <a:rPr lang="de-DE" smtClean="0"/>
              <a:t>13.10.2014</a:t>
            </a:fld>
            <a:endParaRPr lang="de-DE" dirty="0"/>
          </a:p>
        </p:txBody>
      </p:sp>
      <p:sp>
        <p:nvSpPr>
          <p:cNvPr id="6" name="Inhaltsplatzhalter 2"/>
          <p:cNvSpPr txBox="1">
            <a:spLocks/>
          </p:cNvSpPr>
          <p:nvPr/>
        </p:nvSpPr>
        <p:spPr bwMode="auto">
          <a:xfrm>
            <a:off x="684000" y="2122190"/>
            <a:ext cx="7776000" cy="3935710"/>
          </a:xfrm>
          <a:prstGeom prst="rect">
            <a:avLst/>
          </a:prstGeom>
          <a:noFill/>
          <a:ln w="9525">
            <a:noFill/>
            <a:miter lim="800000"/>
            <a:headEnd/>
            <a:tailEnd/>
          </a:ln>
          <a:effectLst/>
          <a:ex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lang="de-DE" sz="1800" baseline="0" noProof="0">
                <a:solidFill>
                  <a:schemeClr val="tx2"/>
                </a:solidFill>
                <a:latin typeface="+mn-lt"/>
                <a:ea typeface="+mn-ea"/>
                <a:cs typeface="+mn-cs"/>
              </a:defRPr>
            </a:lvl1pPr>
            <a:lvl2pPr marL="360000" indent="-360000" algn="l" rtl="0" eaLnBrk="1" fontAlgn="base" hangingPunct="1">
              <a:spcBef>
                <a:spcPts val="400"/>
              </a:spcBef>
              <a:spcAft>
                <a:spcPts val="800"/>
              </a:spcAft>
              <a:buClr>
                <a:srgbClr val="C80F0F"/>
              </a:buClr>
              <a:buFont typeface="Wingdings" panose="05000000000000000000" pitchFamily="2" charset="2"/>
              <a:buChar char="§"/>
              <a:tabLst>
                <a:tab pos="2190750" algn="l"/>
              </a:tabLst>
              <a:defRPr lang="de-DE" sz="1600" noProof="0">
                <a:solidFill>
                  <a:schemeClr val="tx2"/>
                </a:solidFill>
                <a:latin typeface="+mn-lt"/>
              </a:defRPr>
            </a:lvl2pPr>
            <a:lvl3pPr marL="720000" indent="-360000" algn="l" rtl="0" eaLnBrk="1" fontAlgn="base" hangingPunct="1">
              <a:spcBef>
                <a:spcPts val="400"/>
              </a:spcBef>
              <a:spcAft>
                <a:spcPts val="800"/>
              </a:spcAft>
              <a:buClr>
                <a:schemeClr val="tx2"/>
              </a:buClr>
              <a:buFont typeface="Wingdings" panose="05000000000000000000" pitchFamily="2" charset="2"/>
              <a:buChar char="§"/>
              <a:tabLst>
                <a:tab pos="2190750" algn="l"/>
              </a:tabLst>
              <a:defRPr lang="de-DE" sz="1600" noProof="0">
                <a:solidFill>
                  <a:schemeClr val="tx2"/>
                </a:solidFill>
                <a:latin typeface="+mn-lt"/>
              </a:defRPr>
            </a:lvl3pPr>
            <a:lvl4pPr marL="1080000" indent="-360000" algn="l" rtl="0" eaLnBrk="1" fontAlgn="base" hangingPunct="1">
              <a:spcBef>
                <a:spcPts val="400"/>
              </a:spcBef>
              <a:spcAft>
                <a:spcPts val="800"/>
              </a:spcAft>
              <a:buClr>
                <a:schemeClr val="tx2"/>
              </a:buClr>
              <a:buFont typeface="Arial" pitchFamily="34" charset="0"/>
              <a:buChar char="•"/>
              <a:tabLst>
                <a:tab pos="2190750" algn="l"/>
              </a:tabLst>
              <a:defRPr lang="de-DE" sz="1600" baseline="0" noProof="0">
                <a:solidFill>
                  <a:schemeClr val="tx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285750" indent="-285750">
              <a:buFont typeface="Arial" pitchFamily="34" charset="0"/>
              <a:buChar char="•"/>
              <a:defRPr/>
            </a:pPr>
            <a:r>
              <a:rPr lang="de-DE" b="0" kern="0" dirty="0" smtClean="0"/>
              <a:t>Ziel: „Strategien und Ansätze zur Beschäftigungsförderung sind stärker in der deutschen und internationalen EZ verankert“</a:t>
            </a:r>
          </a:p>
          <a:p>
            <a:pPr marL="285750" indent="-285750">
              <a:buFont typeface="Arial" pitchFamily="34" charset="0"/>
              <a:buChar char="•"/>
              <a:defRPr/>
            </a:pPr>
            <a:r>
              <a:rPr lang="de-DE" b="0" kern="0" dirty="0" smtClean="0"/>
              <a:t>Das SV Beschäftigung berät das BMZ-</a:t>
            </a:r>
            <a:r>
              <a:rPr lang="de-DE" b="0" kern="0" dirty="0" err="1" smtClean="0"/>
              <a:t>Sektorreferat</a:t>
            </a:r>
            <a:r>
              <a:rPr lang="de-DE" b="0" kern="0" dirty="0" smtClean="0"/>
              <a:t> 302 (bis 05/2016)</a:t>
            </a:r>
          </a:p>
          <a:p>
            <a:pPr marL="645750" lvl="1" indent="-285750">
              <a:buFont typeface="Wingdings" panose="05000000000000000000" pitchFamily="2" charset="2"/>
              <a:buChar char="Ø"/>
              <a:defRPr/>
            </a:pPr>
            <a:r>
              <a:rPr lang="de-DE" b="0" i="1" kern="0" dirty="0" smtClean="0"/>
              <a:t>Green Jobs </a:t>
            </a:r>
            <a:r>
              <a:rPr lang="de-DE" b="0" kern="0" dirty="0" smtClean="0"/>
              <a:t>als eines von 5 Schwerpunktthemen (2013/14: Studie „Beschäftigungswirkungen einer Green Economy, mit FFU Berlin)</a:t>
            </a:r>
          </a:p>
          <a:p>
            <a:pPr marL="645750" lvl="1" indent="-285750">
              <a:buFont typeface="Wingdings" panose="05000000000000000000" pitchFamily="2" charset="2"/>
              <a:buChar char="Ø"/>
              <a:defRPr/>
            </a:pPr>
            <a:r>
              <a:rPr lang="de-DE" b="0" i="1" kern="0" dirty="0" smtClean="0"/>
              <a:t>MENA</a:t>
            </a:r>
            <a:r>
              <a:rPr lang="de-DE" b="0" kern="0" dirty="0" smtClean="0"/>
              <a:t> als prioritäre Region (Beratung diverser Vorhaben im Angebots- und Durchführungsprozess, FV MINO-Fachkonferenz in Rabat 2014)</a:t>
            </a:r>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marL="285750" indent="-285750">
              <a:buFont typeface="Arial" pitchFamily="34" charset="0"/>
              <a:buChar char="•"/>
              <a:defRPr/>
            </a:pPr>
            <a:endParaRPr lang="de-DE" b="0" kern="0" dirty="0" smtClean="0"/>
          </a:p>
          <a:p>
            <a:pPr lvl="6" indent="0">
              <a:buFont typeface="Arial" pitchFamily="34" charset="0"/>
              <a:buNone/>
              <a:defRPr/>
            </a:pPr>
            <a:r>
              <a:rPr lang="de-DE" b="0" kern="0" dirty="0" smtClean="0"/>
              <a:t>		</a:t>
            </a:r>
          </a:p>
          <a:p>
            <a:pPr marL="285750" indent="-285750">
              <a:buFont typeface="Arial" pitchFamily="34" charset="0"/>
              <a:buChar char="•"/>
              <a:defRPr/>
            </a:pPr>
            <a:endParaRPr lang="de-DE" b="0" kern="0" dirty="0"/>
          </a:p>
        </p:txBody>
      </p:sp>
      <p:pic>
        <p:nvPicPr>
          <p:cNvPr id="7" name="Grafik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2338" y="4670453"/>
            <a:ext cx="935038"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6888" y="4670453"/>
            <a:ext cx="936625"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426" y="4676803"/>
            <a:ext cx="935037"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Tabelle 9"/>
          <p:cNvGraphicFramePr>
            <a:graphicFrameLocks noGrp="1"/>
          </p:cNvGraphicFramePr>
          <p:nvPr>
            <p:extLst>
              <p:ext uri="{D42A27DB-BD31-4B8C-83A1-F6EECF244321}">
                <p14:modId xmlns:p14="http://schemas.microsoft.com/office/powerpoint/2010/main" val="976098158"/>
              </p:ext>
            </p:extLst>
          </p:nvPr>
        </p:nvGraphicFramePr>
        <p:xfrm>
          <a:off x="466938" y="5616603"/>
          <a:ext cx="7993062" cy="669925"/>
        </p:xfrm>
        <a:graphic>
          <a:graphicData uri="http://schemas.openxmlformats.org/drawingml/2006/table">
            <a:tbl>
              <a:tblPr firstCol="1" bandRow="1" bandCol="1">
                <a:tableStyleId>{5C22544A-7EE6-4342-B048-85BDC9FD1C3A}</a:tableStyleId>
              </a:tblPr>
              <a:tblGrid>
                <a:gridCol w="1252264"/>
                <a:gridCol w="1022685"/>
                <a:gridCol w="1137474"/>
                <a:gridCol w="1137474"/>
                <a:gridCol w="1106731"/>
                <a:gridCol w="1168217"/>
                <a:gridCol w="1168217"/>
              </a:tblGrid>
              <a:tr h="669925">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de-DE" sz="1100" b="1" spc="-20" dirty="0" smtClean="0">
                          <a:effectLst/>
                          <a:latin typeface="+mn-lt"/>
                        </a:rPr>
                        <a:t>Dr. Eva</a:t>
                      </a:r>
                      <a:r>
                        <a:rPr lang="de-DE" sz="1100" b="1" spc="0" baseline="0" dirty="0" smtClean="0">
                          <a:effectLst/>
                          <a:latin typeface="+mn-lt"/>
                        </a:rPr>
                        <a:t> </a:t>
                      </a:r>
                      <a:r>
                        <a:rPr lang="de-DE" sz="1100" b="1" spc="-20" dirty="0" smtClean="0">
                          <a:effectLst/>
                          <a:latin typeface="+mn-lt"/>
                        </a:rPr>
                        <a:t>Weidnitzer</a:t>
                      </a:r>
                      <a:r>
                        <a:rPr lang="de-DE" sz="1100" b="1" spc="-20" baseline="0" dirty="0" smtClean="0">
                          <a:effectLst/>
                          <a:latin typeface="+mn-lt"/>
                        </a:rPr>
                        <a:t> </a:t>
                      </a:r>
                      <a:r>
                        <a:rPr lang="de-DE" sz="1100" b="0" dirty="0" smtClean="0">
                          <a:effectLst/>
                          <a:latin typeface="+mn-lt"/>
                        </a:rPr>
                        <a:t>Leitung, Berlin</a:t>
                      </a:r>
                      <a:endParaRPr lang="de-DE" sz="1100" b="0" dirty="0">
                        <a:effectLst/>
                        <a:latin typeface="+mn-lt"/>
                        <a:ea typeface="Arial"/>
                        <a:cs typeface="Times New Roman"/>
                      </a:endParaRPr>
                    </a:p>
                  </a:txBody>
                  <a:tcPr marL="125733" marR="125733" marT="0" marB="0">
                    <a:solidFill>
                      <a:schemeClr val="accent1"/>
                    </a:solidFill>
                  </a:tcPr>
                </a:tc>
                <a:tc>
                  <a:txBody>
                    <a:bodyPr/>
                    <a:lstStyle/>
                    <a:p>
                      <a:pPr algn="ctr">
                        <a:spcBef>
                          <a:spcPts val="600"/>
                        </a:spcBef>
                        <a:spcAft>
                          <a:spcPts val="0"/>
                        </a:spcAft>
                      </a:pPr>
                      <a:r>
                        <a:rPr lang="de-DE" sz="1100" b="1" dirty="0" smtClean="0">
                          <a:solidFill>
                            <a:schemeClr val="bg1"/>
                          </a:solidFill>
                          <a:effectLst/>
                          <a:latin typeface="+mn-lt"/>
                        </a:rPr>
                        <a:t>Kristin </a:t>
                      </a:r>
                      <a:r>
                        <a:rPr lang="de-DE" sz="1100" b="1" dirty="0" smtClean="0">
                          <a:solidFill>
                            <a:schemeClr val="bg1"/>
                          </a:solidFill>
                          <a:effectLst/>
                          <a:latin typeface="+mn-lt"/>
                        </a:rPr>
                        <a:t>Hausotter</a:t>
                      </a:r>
                      <a:r>
                        <a:rPr lang="de-DE" sz="1100" b="0" dirty="0" smtClean="0">
                          <a:solidFill>
                            <a:schemeClr val="bg1"/>
                          </a:solidFill>
                          <a:effectLst/>
                          <a:latin typeface="+mn-lt"/>
                        </a:rPr>
                        <a:t>(Beraterin</a:t>
                      </a:r>
                      <a:endParaRPr lang="de-DE" sz="1100" b="0" dirty="0">
                        <a:solidFill>
                          <a:schemeClr val="bg1"/>
                        </a:solidFill>
                        <a:effectLst/>
                        <a:latin typeface="+mn-lt"/>
                        <a:ea typeface="Arial"/>
                        <a:cs typeface="Times New Roman"/>
                      </a:endParaRPr>
                    </a:p>
                  </a:txBody>
                  <a:tcPr marL="125733" marR="125733" marT="0" marB="0">
                    <a:solidFill>
                      <a:schemeClr val="accent1"/>
                    </a:solidFill>
                  </a:tcPr>
                </a:tc>
                <a:tc>
                  <a:txBody>
                    <a:bodyPr/>
                    <a:lstStyle/>
                    <a:p>
                      <a:pPr algn="ctr">
                        <a:spcBef>
                          <a:spcPts val="600"/>
                        </a:spcBef>
                        <a:spcAft>
                          <a:spcPts val="0"/>
                        </a:spcAft>
                      </a:pPr>
                      <a:r>
                        <a:rPr lang="de-DE" sz="1100" b="1" dirty="0" smtClean="0">
                          <a:solidFill>
                            <a:schemeClr val="bg1"/>
                          </a:solidFill>
                          <a:effectLst/>
                          <a:latin typeface="+mn-lt"/>
                          <a:ea typeface="Arial"/>
                          <a:cs typeface="Times New Roman"/>
                        </a:rPr>
                        <a:t>Georg Schäfer            </a:t>
                      </a:r>
                      <a:r>
                        <a:rPr lang="de-DE" sz="1100" b="0" dirty="0" smtClean="0">
                          <a:solidFill>
                            <a:schemeClr val="bg1"/>
                          </a:solidFill>
                          <a:effectLst/>
                          <a:latin typeface="+mn-lt"/>
                          <a:ea typeface="Arial"/>
                          <a:cs typeface="Times New Roman"/>
                        </a:rPr>
                        <a:t>bis 31.10.</a:t>
                      </a:r>
                      <a:endParaRPr lang="de-DE" sz="1100" b="0" dirty="0">
                        <a:solidFill>
                          <a:schemeClr val="bg1"/>
                        </a:solidFill>
                        <a:effectLst/>
                        <a:latin typeface="+mn-lt"/>
                        <a:ea typeface="Arial"/>
                        <a:cs typeface="Times New Roman"/>
                      </a:endParaRPr>
                    </a:p>
                  </a:txBody>
                  <a:tcPr marL="125733" marR="125733" marT="0" marB="0">
                    <a:solidFill>
                      <a:schemeClr val="accent1"/>
                    </a:solidFill>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de-DE" sz="1100" b="1" dirty="0" smtClean="0">
                          <a:solidFill>
                            <a:schemeClr val="bg1"/>
                          </a:solidFill>
                          <a:effectLst/>
                          <a:latin typeface="+mn-lt"/>
                        </a:rPr>
                        <a:t>Marco </a:t>
                      </a:r>
                      <a:r>
                        <a:rPr lang="de-DE" sz="1100" b="1" dirty="0" err="1" smtClean="0">
                          <a:solidFill>
                            <a:schemeClr val="bg1"/>
                          </a:solidFill>
                          <a:effectLst/>
                          <a:latin typeface="+mn-lt"/>
                        </a:rPr>
                        <a:t>Weißler</a:t>
                      </a:r>
                      <a:r>
                        <a:rPr lang="de-DE" sz="1100" b="1" dirty="0" smtClean="0">
                          <a:solidFill>
                            <a:schemeClr val="bg1"/>
                          </a:solidFill>
                          <a:effectLst/>
                          <a:latin typeface="+mn-lt"/>
                        </a:rPr>
                        <a:t>               </a:t>
                      </a:r>
                      <a:r>
                        <a:rPr lang="de-DE" sz="1100" b="0" dirty="0" smtClean="0">
                          <a:solidFill>
                            <a:schemeClr val="bg1"/>
                          </a:solidFill>
                          <a:effectLst/>
                          <a:latin typeface="+mn-lt"/>
                        </a:rPr>
                        <a:t>JFK (50</a:t>
                      </a:r>
                      <a:r>
                        <a:rPr lang="de-DE" sz="1100" b="0" dirty="0" smtClean="0">
                          <a:solidFill>
                            <a:schemeClr val="bg1"/>
                          </a:solidFill>
                          <a:effectLst/>
                          <a:latin typeface="+mn-lt"/>
                        </a:rPr>
                        <a:t>%)</a:t>
                      </a:r>
                      <a:endParaRPr lang="de-DE" sz="1100" b="0" dirty="0">
                        <a:solidFill>
                          <a:schemeClr val="bg1"/>
                        </a:solidFill>
                        <a:effectLst/>
                        <a:latin typeface="+mn-lt"/>
                        <a:ea typeface="Arial"/>
                        <a:cs typeface="Times New Roman"/>
                      </a:endParaRPr>
                    </a:p>
                  </a:txBody>
                  <a:tcPr marL="125733" marR="125733" marT="0" marB="0">
                    <a:solidFill>
                      <a:schemeClr val="accent1"/>
                    </a:solidFill>
                  </a:tcPr>
                </a:tc>
                <a:tc>
                  <a:txBody>
                    <a:bodyPr/>
                    <a:lstStyle/>
                    <a:p>
                      <a:pPr algn="ctr">
                        <a:spcBef>
                          <a:spcPts val="600"/>
                        </a:spcBef>
                        <a:spcAft>
                          <a:spcPts val="0"/>
                        </a:spcAft>
                      </a:pPr>
                      <a:r>
                        <a:rPr lang="de-DE" sz="1100" b="1" dirty="0" smtClean="0">
                          <a:solidFill>
                            <a:schemeClr val="bg1"/>
                          </a:solidFill>
                          <a:effectLst/>
                          <a:latin typeface="+mn-lt"/>
                        </a:rPr>
                        <a:t>Elena  </a:t>
                      </a:r>
                      <a:r>
                        <a:rPr lang="de-DE" sz="1100" b="1" baseline="0" dirty="0" smtClean="0">
                          <a:solidFill>
                            <a:schemeClr val="bg1"/>
                          </a:solidFill>
                          <a:effectLst/>
                          <a:latin typeface="+mn-lt"/>
                        </a:rPr>
                        <a:t>                  </a:t>
                      </a:r>
                      <a:r>
                        <a:rPr lang="de-DE" sz="1100" b="1" dirty="0" smtClean="0">
                          <a:solidFill>
                            <a:schemeClr val="bg1"/>
                          </a:solidFill>
                          <a:effectLst/>
                          <a:latin typeface="+mn-lt"/>
                        </a:rPr>
                        <a:t>Lau                   </a:t>
                      </a:r>
                      <a:r>
                        <a:rPr lang="de-DE" sz="1100" b="0" dirty="0" smtClean="0">
                          <a:solidFill>
                            <a:schemeClr val="bg1"/>
                          </a:solidFill>
                          <a:effectLst/>
                          <a:latin typeface="+mn-lt"/>
                        </a:rPr>
                        <a:t>Beraterin</a:t>
                      </a:r>
                      <a:endParaRPr lang="de-DE" sz="1100" b="0" dirty="0">
                        <a:solidFill>
                          <a:schemeClr val="bg1"/>
                        </a:solidFill>
                        <a:effectLst/>
                        <a:latin typeface="+mn-lt"/>
                        <a:ea typeface="Arial"/>
                        <a:cs typeface="Times New Roman"/>
                      </a:endParaRPr>
                    </a:p>
                  </a:txBody>
                  <a:tcPr marL="125733" marR="125733" marT="0" marB="0">
                    <a:solidFill>
                      <a:schemeClr val="accent1"/>
                    </a:solidFill>
                  </a:tcPr>
                </a:tc>
                <a:tc>
                  <a:txBody>
                    <a:bodyPr/>
                    <a:lstStyle/>
                    <a:p>
                      <a:pPr algn="ctr">
                        <a:spcBef>
                          <a:spcPts val="600"/>
                        </a:spcBef>
                        <a:spcAft>
                          <a:spcPts val="0"/>
                        </a:spcAft>
                      </a:pPr>
                      <a:r>
                        <a:rPr lang="de-DE" sz="1100" b="1" dirty="0" smtClean="0">
                          <a:solidFill>
                            <a:schemeClr val="bg1"/>
                          </a:solidFill>
                          <a:effectLst/>
                          <a:latin typeface="+mn-lt"/>
                        </a:rPr>
                        <a:t>Sina      Thiessen  </a:t>
                      </a:r>
                      <a:r>
                        <a:rPr lang="de-DE" sz="1100" b="0" dirty="0" smtClean="0">
                          <a:solidFill>
                            <a:schemeClr val="bg1"/>
                          </a:solidFill>
                          <a:effectLst/>
                          <a:latin typeface="+mn-lt"/>
                        </a:rPr>
                        <a:t>JFK (50</a:t>
                      </a:r>
                      <a:r>
                        <a:rPr lang="de-DE" sz="1100" b="0" dirty="0" smtClean="0">
                          <a:solidFill>
                            <a:schemeClr val="bg1"/>
                          </a:solidFill>
                          <a:effectLst/>
                          <a:latin typeface="+mn-lt"/>
                        </a:rPr>
                        <a:t>%)</a:t>
                      </a:r>
                      <a:endParaRPr lang="de-DE" sz="1100" b="0" dirty="0">
                        <a:solidFill>
                          <a:schemeClr val="bg1"/>
                        </a:solidFill>
                        <a:effectLst/>
                        <a:latin typeface="+mn-lt"/>
                        <a:ea typeface="Arial"/>
                        <a:cs typeface="Times New Roman"/>
                      </a:endParaRPr>
                    </a:p>
                  </a:txBody>
                  <a:tcPr marL="125733" marR="125733" marT="0" marB="0">
                    <a:solidFill>
                      <a:schemeClr val="accent1"/>
                    </a:solidFill>
                  </a:tcPr>
                </a:tc>
                <a:tc>
                  <a:txBody>
                    <a:bodyPr/>
                    <a:lstStyle/>
                    <a:p>
                      <a:pPr algn="ctr">
                        <a:spcBef>
                          <a:spcPts val="600"/>
                        </a:spcBef>
                        <a:spcAft>
                          <a:spcPts val="0"/>
                        </a:spcAft>
                      </a:pPr>
                      <a:r>
                        <a:rPr lang="de-DE" sz="1100" b="1" dirty="0" smtClean="0">
                          <a:solidFill>
                            <a:schemeClr val="bg1"/>
                          </a:solidFill>
                          <a:effectLst/>
                          <a:latin typeface="+mn-lt"/>
                        </a:rPr>
                        <a:t>Roman Troxler</a:t>
                      </a:r>
                    </a:p>
                    <a:p>
                      <a:pPr algn="ctr">
                        <a:spcAft>
                          <a:spcPts val="300"/>
                        </a:spcAft>
                      </a:pPr>
                      <a:r>
                        <a:rPr lang="de-DE" sz="1100" b="0" dirty="0" smtClean="0">
                          <a:solidFill>
                            <a:schemeClr val="bg1"/>
                          </a:solidFill>
                          <a:effectLst/>
                          <a:latin typeface="+mn-lt"/>
                        </a:rPr>
                        <a:t>Berater, Berlin</a:t>
                      </a:r>
                      <a:endParaRPr lang="de-DE" sz="1100" b="0" dirty="0" smtClean="0">
                        <a:solidFill>
                          <a:schemeClr val="bg1"/>
                        </a:solidFill>
                        <a:effectLst/>
                        <a:latin typeface="+mn-lt"/>
                      </a:endParaRPr>
                    </a:p>
                  </a:txBody>
                  <a:tcPr marL="125733" marR="125733" marT="0" marB="0">
                    <a:solidFill>
                      <a:schemeClr val="accent1"/>
                    </a:solidFill>
                  </a:tcPr>
                </a:tc>
              </a:tr>
            </a:tbl>
          </a:graphicData>
        </a:graphic>
      </p:graphicFrame>
      <p:pic>
        <p:nvPicPr>
          <p:cNvPr id="11" name="Picture 2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0851" y="4670453"/>
            <a:ext cx="714375"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02694" y="4670452"/>
            <a:ext cx="912918" cy="936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7495" y="4665661"/>
            <a:ext cx="943696" cy="946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84339" y="4667504"/>
            <a:ext cx="906271" cy="942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032107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Empirische Evidenz</a:t>
            </a:r>
            <a:br>
              <a:rPr lang="de-DE" b="0" dirty="0" smtClean="0"/>
            </a:br>
            <a:r>
              <a:rPr lang="de-DE" sz="1600" b="0" dirty="0" smtClean="0"/>
              <a:t>Ergebnisse aus Makrostudien</a:t>
            </a:r>
            <a:r>
              <a:rPr lang="de-DE" dirty="0"/>
              <a:t/>
            </a:r>
            <a:br>
              <a:rPr lang="de-DE" dirty="0"/>
            </a:br>
            <a:endParaRPr lang="de-DE" dirty="0"/>
          </a:p>
        </p:txBody>
      </p:sp>
      <p:sp>
        <p:nvSpPr>
          <p:cNvPr id="4" name="Inhaltsplatzhalter 3"/>
          <p:cNvSpPr>
            <a:spLocks noGrp="1"/>
          </p:cNvSpPr>
          <p:nvPr>
            <p:ph idx="1"/>
          </p:nvPr>
        </p:nvSpPr>
        <p:spPr/>
        <p:txBody>
          <a:bodyPr/>
          <a:lstStyle/>
          <a:p>
            <a:pPr marL="285750" lvl="0" indent="-285750">
              <a:buFont typeface="Wingdings" panose="05000000000000000000" pitchFamily="2" charset="2"/>
              <a:buChar char="§"/>
            </a:pPr>
            <a:r>
              <a:rPr lang="de-DE" dirty="0" smtClean="0"/>
              <a:t>Türkei (2008): CGE Model, Klimapolitik: Energiesteuern und Investitionen in die CO</a:t>
            </a:r>
            <a:r>
              <a:rPr lang="de-DE" baseline="-25000" dirty="0" smtClean="0"/>
              <a:t>2</a:t>
            </a:r>
            <a:r>
              <a:rPr lang="de-DE" dirty="0" smtClean="0"/>
              <a:t>-Reduktion, </a:t>
            </a:r>
            <a:r>
              <a:rPr lang="de-DE" dirty="0" smtClean="0">
                <a:solidFill>
                  <a:srgbClr val="C00000"/>
                </a:solidFill>
              </a:rPr>
              <a:t>Nettobeschäftigungseffekte negativ ohne externe Finanzierung</a:t>
            </a:r>
          </a:p>
          <a:p>
            <a:pPr marL="285750" lvl="0" indent="-285750">
              <a:buFont typeface="Wingdings" panose="05000000000000000000" pitchFamily="2" charset="2"/>
              <a:buChar char="§"/>
            </a:pPr>
            <a:r>
              <a:rPr lang="de-DE" dirty="0" smtClean="0"/>
              <a:t>China (2011): CGE Model, Abschaffung der Energiesubventionen, positive </a:t>
            </a:r>
            <a:r>
              <a:rPr lang="de-DE" dirty="0" smtClean="0">
                <a:solidFill>
                  <a:srgbClr val="C00000"/>
                </a:solidFill>
              </a:rPr>
              <a:t>Nettobeschäftigungseffekte durch Reinvestitionen </a:t>
            </a:r>
            <a:r>
              <a:rPr lang="de-DE" dirty="0" smtClean="0"/>
              <a:t>der finanziellen Einsparungen (negativ ohne Reinvestition)</a:t>
            </a:r>
          </a:p>
          <a:p>
            <a:pPr marL="285750" lvl="0" indent="-285750">
              <a:buFont typeface="Wingdings" panose="05000000000000000000" pitchFamily="2" charset="2"/>
              <a:buChar char="§"/>
            </a:pPr>
            <a:r>
              <a:rPr lang="de-DE" dirty="0" smtClean="0"/>
              <a:t>Vietnam (2011): CGE Model, ökologische Steuerreform, </a:t>
            </a:r>
            <a:r>
              <a:rPr lang="de-DE" dirty="0" smtClean="0">
                <a:solidFill>
                  <a:srgbClr val="C00000"/>
                </a:solidFill>
              </a:rPr>
              <a:t>Gesamtbeschäftigungseffekt neutral</a:t>
            </a:r>
            <a:r>
              <a:rPr lang="de-DE" dirty="0" smtClean="0"/>
              <a:t>, positiv in der Textilbranche, negativ in den Bereichen Verkehr, Fischerei und Energiesektor</a:t>
            </a:r>
          </a:p>
          <a:p>
            <a:endParaRPr lang="de-DE" dirty="0"/>
          </a:p>
        </p:txBody>
      </p:sp>
      <p:sp>
        <p:nvSpPr>
          <p:cNvPr id="5" name="Datumsplatzhalter 2"/>
          <p:cNvSpPr>
            <a:spLocks noGrp="1"/>
          </p:cNvSpPr>
          <p:nvPr>
            <p:ph type="dt" sz="half" idx="11"/>
          </p:nvPr>
        </p:nvSpPr>
        <p:spPr>
          <a:xfrm>
            <a:off x="679155" y="6581001"/>
            <a:ext cx="1295400" cy="246221"/>
          </a:xfrm>
        </p:spPr>
        <p:txBody>
          <a:bodyPr/>
          <a:lstStyle/>
          <a:p>
            <a:fld id="{D8D92749-472D-4AF1-A397-D45FFBB2E9AD}" type="datetime1">
              <a:rPr lang="de-DE" smtClean="0"/>
              <a:t>13.10.2014</a:t>
            </a:fld>
            <a:endParaRPr lang="de-DE" dirty="0"/>
          </a:p>
        </p:txBody>
      </p:sp>
    </p:spTree>
    <p:extLst>
      <p:ext uri="{BB962C8B-B14F-4D97-AF65-F5344CB8AC3E}">
        <p14:creationId xmlns:p14="http://schemas.microsoft.com/office/powerpoint/2010/main" val="221160373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b="0" dirty="0" smtClean="0"/>
              <a:t>Case Study</a:t>
            </a:r>
            <a:br>
              <a:rPr lang="en-US" b="0" dirty="0" smtClean="0"/>
            </a:br>
            <a:r>
              <a:rPr lang="en-US" sz="1600" b="0" dirty="0" smtClean="0"/>
              <a:t>CASE </a:t>
            </a:r>
            <a:r>
              <a:rPr lang="en-US" sz="1600" b="0" dirty="0" err="1" smtClean="0"/>
              <a:t>Kirgisistan</a:t>
            </a:r>
            <a:r>
              <a:rPr lang="en-US" sz="1600" b="0" dirty="0" smtClean="0"/>
              <a:t> (</a:t>
            </a:r>
            <a:r>
              <a:rPr lang="de-DE" sz="1600" b="0" dirty="0" smtClean="0"/>
              <a:t>2011.2147.4)</a:t>
            </a:r>
            <a:r>
              <a:rPr lang="de-DE" sz="1800" b="0" dirty="0"/>
              <a:t/>
            </a:r>
            <a:br>
              <a:rPr lang="de-DE" sz="1800" b="0" dirty="0"/>
            </a:br>
            <a:endParaRPr lang="de-DE" sz="1800" b="0" dirty="0"/>
          </a:p>
        </p:txBody>
      </p:sp>
      <p:sp>
        <p:nvSpPr>
          <p:cNvPr id="4" name="Inhaltsplatzhalter 3"/>
          <p:cNvSpPr>
            <a:spLocks noGrp="1"/>
          </p:cNvSpPr>
          <p:nvPr>
            <p:ph idx="1"/>
          </p:nvPr>
        </p:nvSpPr>
        <p:spPr>
          <a:xfrm>
            <a:off x="684000" y="2044700"/>
            <a:ext cx="7776000" cy="4219300"/>
          </a:xfrm>
        </p:spPr>
        <p:txBody>
          <a:bodyPr/>
          <a:lstStyle/>
          <a:p>
            <a:r>
              <a:rPr lang="de-DE" dirty="0" smtClean="0"/>
              <a:t>„Programm </a:t>
            </a:r>
            <a:r>
              <a:rPr lang="de-DE" dirty="0"/>
              <a:t>zur Förderung nachhaltiger Wirtschaftsentwicklung </a:t>
            </a:r>
            <a:r>
              <a:rPr lang="de-DE" dirty="0" smtClean="0"/>
              <a:t>II“</a:t>
            </a:r>
            <a:endParaRPr lang="de-DE" dirty="0"/>
          </a:p>
          <a:p>
            <a:pPr marL="285750" indent="-285750">
              <a:buFont typeface="Wingdings" panose="05000000000000000000" pitchFamily="2" charset="2"/>
              <a:buChar char="§"/>
            </a:pPr>
            <a:r>
              <a:rPr lang="de-DE" sz="1600" u="sng" dirty="0" smtClean="0"/>
              <a:t>Ziel</a:t>
            </a:r>
            <a:r>
              <a:rPr lang="de-DE" sz="1600" dirty="0"/>
              <a:t>: </a:t>
            </a:r>
            <a:r>
              <a:rPr lang="de-DE" sz="1600" i="1" dirty="0" smtClean="0"/>
              <a:t>Die kirgisische </a:t>
            </a:r>
            <a:r>
              <a:rPr lang="de-DE" sz="1600" i="1" dirty="0"/>
              <a:t>Regierung, die Privatwirtschaft und die Zivilgesellschaft haben </a:t>
            </a:r>
            <a:r>
              <a:rPr lang="de-DE" sz="1600" i="1" dirty="0" smtClean="0"/>
              <a:t>die Rahmenbedingungen </a:t>
            </a:r>
            <a:r>
              <a:rPr lang="de-DE" sz="1600" i="1" dirty="0"/>
              <a:t>und andere Faktoren der Wettbewerbsfähigkeit für einen </a:t>
            </a:r>
            <a:r>
              <a:rPr lang="de-DE" sz="1600" i="1" dirty="0" smtClean="0"/>
              <a:t>einkommens- und</a:t>
            </a:r>
            <a:r>
              <a:rPr lang="de-DE" sz="1600" i="1" dirty="0"/>
              <a:t> </a:t>
            </a:r>
            <a:r>
              <a:rPr lang="de-DE" sz="1600" i="1" dirty="0" smtClean="0"/>
              <a:t>beschäftigungswirksamen </a:t>
            </a:r>
            <a:r>
              <a:rPr lang="de-DE" sz="1600" i="1" dirty="0"/>
              <a:t>Strukturwandel verbessert</a:t>
            </a:r>
            <a:r>
              <a:rPr lang="de-DE" sz="1600" i="1" dirty="0" smtClean="0"/>
              <a:t>.</a:t>
            </a:r>
          </a:p>
          <a:p>
            <a:pPr marL="285750" indent="-285750">
              <a:buFont typeface="Wingdings" panose="05000000000000000000" pitchFamily="2" charset="2"/>
              <a:buChar char="§"/>
            </a:pPr>
            <a:r>
              <a:rPr lang="de-DE" sz="1600" u="sng" dirty="0" smtClean="0"/>
              <a:t>Handlungsfelder</a:t>
            </a:r>
            <a:r>
              <a:rPr lang="de-DE" sz="1600" dirty="0" smtClean="0"/>
              <a:t>: (1) Reformpolitik</a:t>
            </a:r>
            <a:r>
              <a:rPr lang="de-DE" sz="1600" dirty="0"/>
              <a:t>, (2) Wertschöpfungsketten, (3) </a:t>
            </a:r>
            <a:r>
              <a:rPr lang="de-DE" sz="1600" dirty="0" smtClean="0"/>
              <a:t>Lokale Wirtschaftsförderung</a:t>
            </a:r>
            <a:r>
              <a:rPr lang="de-DE" sz="1600" dirty="0"/>
              <a:t>, (4) Zugang zu </a:t>
            </a:r>
            <a:r>
              <a:rPr lang="de-DE" sz="1600" dirty="0" smtClean="0"/>
              <a:t>Finanzdienstleistungen</a:t>
            </a:r>
          </a:p>
          <a:p>
            <a:pPr marL="285750" indent="-285750">
              <a:buFont typeface="Wingdings" panose="05000000000000000000" pitchFamily="2" charset="2"/>
              <a:buChar char="§"/>
            </a:pPr>
            <a:r>
              <a:rPr lang="de-DE" sz="1600" dirty="0"/>
              <a:t>Das Thema ‚Green Economy‘ soll nicht als separate Komponente bearbeitet, sondern in </a:t>
            </a:r>
            <a:r>
              <a:rPr lang="de-DE" sz="1600" dirty="0" smtClean="0"/>
              <a:t>die Arbeitsfelder </a:t>
            </a:r>
            <a:r>
              <a:rPr lang="de-DE" sz="1600" dirty="0"/>
              <a:t>des Moduls integriert werden. </a:t>
            </a:r>
            <a:endParaRPr lang="de-DE" sz="1600" dirty="0" smtClean="0"/>
          </a:p>
        </p:txBody>
      </p:sp>
      <p:sp>
        <p:nvSpPr>
          <p:cNvPr id="6" name="Datumsplatzhalter 2"/>
          <p:cNvSpPr>
            <a:spLocks noGrp="1"/>
          </p:cNvSpPr>
          <p:nvPr>
            <p:ph type="dt" sz="half" idx="11"/>
          </p:nvPr>
        </p:nvSpPr>
        <p:spPr>
          <a:xfrm>
            <a:off x="679155" y="6581001"/>
            <a:ext cx="1295400" cy="246221"/>
          </a:xfrm>
        </p:spPr>
        <p:txBody>
          <a:bodyPr/>
          <a:lstStyle/>
          <a:p>
            <a:fld id="{9EFC43EE-0448-4C11-A3F9-B2F8D333E308}" type="datetime1">
              <a:rPr lang="de-DE" smtClean="0"/>
              <a:t>13.10.2014</a:t>
            </a:fld>
            <a:endParaRPr lang="de-DE" dirty="0"/>
          </a:p>
        </p:txBody>
      </p:sp>
    </p:spTree>
    <p:extLst>
      <p:ext uri="{BB962C8B-B14F-4D97-AF65-F5344CB8AC3E}">
        <p14:creationId xmlns:p14="http://schemas.microsoft.com/office/powerpoint/2010/main" val="186758746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b="0" dirty="0" smtClean="0"/>
              <a:t>Case Study</a:t>
            </a:r>
            <a:br>
              <a:rPr lang="en-US" b="0" dirty="0" smtClean="0"/>
            </a:br>
            <a:r>
              <a:rPr lang="en-US" sz="1600" b="0" dirty="0" smtClean="0"/>
              <a:t>CASE </a:t>
            </a:r>
            <a:r>
              <a:rPr lang="en-US" sz="1600" b="0" dirty="0" err="1" smtClean="0"/>
              <a:t>Kirgisistan</a:t>
            </a:r>
            <a:r>
              <a:rPr lang="en-US" sz="1600" b="0" dirty="0" smtClean="0"/>
              <a:t> (</a:t>
            </a:r>
            <a:r>
              <a:rPr lang="de-DE" sz="1600" b="0" dirty="0" smtClean="0"/>
              <a:t>2011.2147.4)</a:t>
            </a:r>
            <a:r>
              <a:rPr lang="de-DE" sz="1800" b="0" dirty="0"/>
              <a:t/>
            </a:r>
            <a:br>
              <a:rPr lang="de-DE" sz="1800" b="0" dirty="0"/>
            </a:br>
            <a:endParaRPr lang="de-DE" sz="1800" b="0" dirty="0"/>
          </a:p>
        </p:txBody>
      </p:sp>
      <p:sp>
        <p:nvSpPr>
          <p:cNvPr id="4" name="Inhaltsplatzhalter 3"/>
          <p:cNvSpPr>
            <a:spLocks noGrp="1"/>
          </p:cNvSpPr>
          <p:nvPr>
            <p:ph idx="1"/>
          </p:nvPr>
        </p:nvSpPr>
        <p:spPr>
          <a:xfrm>
            <a:off x="684000" y="2044700"/>
            <a:ext cx="7776000" cy="4219300"/>
          </a:xfrm>
        </p:spPr>
        <p:txBody>
          <a:bodyPr/>
          <a:lstStyle/>
          <a:p>
            <a:r>
              <a:rPr lang="de-DE" sz="1600" dirty="0"/>
              <a:t>Ansatzpunkte </a:t>
            </a:r>
            <a:r>
              <a:rPr lang="de-DE" sz="1600" dirty="0" smtClean="0"/>
              <a:t>für die Integration von Green Economy</a:t>
            </a:r>
            <a:endParaRPr lang="de-DE" sz="1600" dirty="0"/>
          </a:p>
          <a:p>
            <a:pPr marL="285750" indent="-285750">
              <a:buFont typeface="Symbol" panose="05050102010706020507" pitchFamily="18" charset="2"/>
              <a:buChar char="-"/>
            </a:pPr>
            <a:r>
              <a:rPr lang="de-DE" sz="1400" dirty="0"/>
              <a:t>Strategieberatung des Ministeriums zu einer Green Economy </a:t>
            </a:r>
            <a:r>
              <a:rPr lang="de-DE" sz="1400" dirty="0" err="1" smtClean="0"/>
              <a:t>Strategy</a:t>
            </a:r>
            <a:endParaRPr lang="de-DE" sz="1400" dirty="0"/>
          </a:p>
          <a:p>
            <a:pPr marL="285750" indent="-285750">
              <a:buFont typeface="Symbol" panose="05050102010706020507" pitchFamily="18" charset="2"/>
              <a:buChar char="-"/>
            </a:pPr>
            <a:r>
              <a:rPr lang="de-DE" sz="1400" dirty="0"/>
              <a:t>Ausbau der </a:t>
            </a:r>
            <a:r>
              <a:rPr lang="de-DE" sz="1400" dirty="0" smtClean="0"/>
              <a:t>Förderung </a:t>
            </a:r>
            <a:r>
              <a:rPr lang="de-DE" sz="1400" dirty="0"/>
              <a:t>organischer Landwirtschaft in der WSK Arbeit und weitere Arbeit an organischen Standards und entsprechender Zertifizierung in Zusammenarbeit mit dem entsprechenden Verband</a:t>
            </a:r>
          </a:p>
          <a:p>
            <a:pPr marL="285750" indent="-285750">
              <a:buFont typeface="Symbol" panose="05050102010706020507" pitchFamily="18" charset="2"/>
              <a:buChar char="-"/>
            </a:pPr>
            <a:r>
              <a:rPr lang="de-DE" sz="1400" dirty="0"/>
              <a:t>Kapazitätsentwicklung von Organisationen, die ökologische Themen angehen und organische Landwirtschaft </a:t>
            </a:r>
            <a:r>
              <a:rPr lang="de-DE" sz="1400" dirty="0" smtClean="0"/>
              <a:t>fördern</a:t>
            </a:r>
          </a:p>
          <a:p>
            <a:pPr marL="285750" indent="-285750">
              <a:buFont typeface="Symbol" panose="05050102010706020507" pitchFamily="18" charset="2"/>
              <a:buChar char="-"/>
            </a:pPr>
            <a:r>
              <a:rPr lang="de-DE" sz="1400" dirty="0" smtClean="0"/>
              <a:t>Überprüfung </a:t>
            </a:r>
            <a:r>
              <a:rPr lang="de-DE" sz="1400" dirty="0"/>
              <a:t>weiterer vom Modul bearbeiteter WSK auf ökologisch </a:t>
            </a:r>
            <a:r>
              <a:rPr lang="de-DE" sz="1400" dirty="0" smtClean="0"/>
              <a:t>relevante Aspekte </a:t>
            </a:r>
            <a:r>
              <a:rPr lang="de-DE" sz="1400" dirty="0"/>
              <a:t>(‚</a:t>
            </a:r>
            <a:r>
              <a:rPr lang="de-DE" sz="1400" dirty="0" err="1"/>
              <a:t>Greening</a:t>
            </a:r>
            <a:r>
              <a:rPr lang="de-DE" sz="1400" dirty="0"/>
              <a:t>‘, z.B. verwendete Materialien wie etwa Plastikflaschen etc. </a:t>
            </a:r>
            <a:r>
              <a:rPr lang="de-DE" sz="1400" dirty="0" smtClean="0"/>
              <a:t>sowie Ressourceneffizienz </a:t>
            </a:r>
            <a:r>
              <a:rPr lang="de-DE" sz="1400" dirty="0"/>
              <a:t>beim </a:t>
            </a:r>
            <a:r>
              <a:rPr lang="de-DE" sz="1400" dirty="0" smtClean="0"/>
              <a:t>Mineralwasser)</a:t>
            </a:r>
          </a:p>
          <a:p>
            <a:pPr marL="285750" indent="-285750">
              <a:buFont typeface="Symbol" panose="05050102010706020507" pitchFamily="18" charset="2"/>
              <a:buChar char="-"/>
            </a:pPr>
            <a:r>
              <a:rPr lang="de-DE" sz="1400" dirty="0" smtClean="0"/>
              <a:t>Förderung </a:t>
            </a:r>
            <a:r>
              <a:rPr lang="de-DE" sz="1400" dirty="0"/>
              <a:t>von Finanzprodukten zur Finanzierung </a:t>
            </a:r>
            <a:r>
              <a:rPr lang="de-DE" sz="1400" dirty="0" smtClean="0"/>
              <a:t>entsprechender Investitionen</a:t>
            </a:r>
            <a:endParaRPr lang="de-DE" sz="1400" dirty="0"/>
          </a:p>
          <a:p>
            <a:pPr marL="285750" indent="-285750">
              <a:buFont typeface="Symbol" panose="05050102010706020507" pitchFamily="18" charset="2"/>
              <a:buChar char="-"/>
            </a:pPr>
            <a:r>
              <a:rPr lang="de-DE" sz="1400" dirty="0" smtClean="0"/>
              <a:t>optional </a:t>
            </a:r>
            <a:r>
              <a:rPr lang="de-DE" sz="1400" dirty="0"/>
              <a:t>Arbeit an zusätzlichen relevanten WSK wie Ökotourismus, </a:t>
            </a:r>
            <a:r>
              <a:rPr lang="de-DE" sz="1400" dirty="0" smtClean="0"/>
              <a:t>energieeffizientes Bauen </a:t>
            </a:r>
            <a:r>
              <a:rPr lang="de-DE" sz="1400" dirty="0"/>
              <a:t>in Verbindung mit mineralischen und organischen Isoliermaterialien (auch </a:t>
            </a:r>
            <a:r>
              <a:rPr lang="de-DE" sz="1400" dirty="0" smtClean="0"/>
              <a:t>im Hinblick </a:t>
            </a:r>
            <a:r>
              <a:rPr lang="de-DE" sz="1400" dirty="0"/>
              <a:t>auf deren Exportpotential).</a:t>
            </a:r>
            <a:endParaRPr lang="de-DE" sz="1400" dirty="0" smtClean="0"/>
          </a:p>
        </p:txBody>
      </p:sp>
      <p:sp>
        <p:nvSpPr>
          <p:cNvPr id="5" name="Datumsplatzhalter 2"/>
          <p:cNvSpPr>
            <a:spLocks noGrp="1"/>
          </p:cNvSpPr>
          <p:nvPr>
            <p:ph type="dt" sz="half" idx="11"/>
          </p:nvPr>
        </p:nvSpPr>
        <p:spPr>
          <a:xfrm>
            <a:off x="679155" y="6581001"/>
            <a:ext cx="1295400" cy="246221"/>
          </a:xfrm>
        </p:spPr>
        <p:txBody>
          <a:bodyPr/>
          <a:lstStyle/>
          <a:p>
            <a:fld id="{269A371A-8AAE-4BC8-B267-68947F119789}" type="datetime1">
              <a:rPr lang="de-DE" smtClean="0"/>
              <a:t>13.10.2014</a:t>
            </a:fld>
            <a:endParaRPr lang="de-DE" dirty="0"/>
          </a:p>
        </p:txBody>
      </p:sp>
    </p:spTree>
    <p:extLst>
      <p:ext uri="{BB962C8B-B14F-4D97-AF65-F5344CB8AC3E}">
        <p14:creationId xmlns:p14="http://schemas.microsoft.com/office/powerpoint/2010/main" val="172297432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smtClean="0"/>
              <a:t>Case Study</a:t>
            </a:r>
            <a:r>
              <a:rPr lang="de-DE" b="0" dirty="0"/>
              <a:t/>
            </a:r>
            <a:br>
              <a:rPr lang="de-DE" b="0" dirty="0"/>
            </a:br>
            <a:r>
              <a:rPr lang="de-DE" sz="1600" b="0" dirty="0" smtClean="0"/>
              <a:t>CASE </a:t>
            </a:r>
            <a:r>
              <a:rPr lang="de-DE" sz="1600" b="0" dirty="0"/>
              <a:t>Philippinen </a:t>
            </a:r>
            <a:r>
              <a:rPr lang="de-DE" sz="1600" b="0" dirty="0" smtClean="0"/>
              <a:t>(2012.2452.6)</a:t>
            </a:r>
            <a:endParaRPr lang="de-DE" sz="1600" b="0" dirty="0"/>
          </a:p>
        </p:txBody>
      </p:sp>
      <p:sp>
        <p:nvSpPr>
          <p:cNvPr id="4" name="Inhaltsplatzhalter 3"/>
          <p:cNvSpPr>
            <a:spLocks noGrp="1"/>
          </p:cNvSpPr>
          <p:nvPr>
            <p:ph idx="1"/>
          </p:nvPr>
        </p:nvSpPr>
        <p:spPr/>
        <p:txBody>
          <a:bodyPr/>
          <a:lstStyle/>
          <a:p>
            <a:pPr marL="0" lvl="1" indent="0">
              <a:spcBef>
                <a:spcPts val="0"/>
              </a:spcBef>
              <a:spcAft>
                <a:spcPts val="600"/>
              </a:spcAft>
              <a:buNone/>
            </a:pPr>
            <a:r>
              <a:rPr lang="de-DE" sz="1800" dirty="0" smtClean="0"/>
              <a:t>„Förderung grüner Wirtschaftsentwicklung </a:t>
            </a:r>
            <a:r>
              <a:rPr lang="de-DE" sz="1800" dirty="0" err="1" smtClean="0"/>
              <a:t>ProGED</a:t>
            </a:r>
            <a:r>
              <a:rPr lang="de-DE" sz="1800" dirty="0" smtClean="0"/>
              <a:t>“</a:t>
            </a:r>
          </a:p>
          <a:p>
            <a:pPr lvl="1">
              <a:spcBef>
                <a:spcPts val="0"/>
              </a:spcBef>
              <a:spcAft>
                <a:spcPts val="600"/>
              </a:spcAft>
            </a:pPr>
            <a:r>
              <a:rPr lang="de-DE" u="sng" dirty="0" smtClean="0"/>
              <a:t>Ziel</a:t>
            </a:r>
            <a:r>
              <a:rPr lang="de-DE" b="1" dirty="0" smtClean="0"/>
              <a:t>: </a:t>
            </a:r>
            <a:r>
              <a:rPr lang="de-DE" i="1" dirty="0" smtClean="0"/>
              <a:t>Die Voraussetzungen für eine umweltfreundlichere und klimasensiblere inklusive wirtschaftliche Entwicklung von Kleinst-, Klein-, und mittelgroßen Unternehmen haben sich verbessert.</a:t>
            </a:r>
          </a:p>
          <a:p>
            <a:pPr lvl="1">
              <a:spcBef>
                <a:spcPts val="0"/>
              </a:spcBef>
              <a:spcAft>
                <a:spcPts val="600"/>
              </a:spcAft>
            </a:pPr>
            <a:r>
              <a:rPr lang="de-DE" u="sng" dirty="0" smtClean="0"/>
              <a:t>Mehrebenenansatz</a:t>
            </a:r>
            <a:r>
              <a:rPr lang="de-DE" dirty="0" smtClean="0"/>
              <a:t>: Verbindung von Politikberatung und die Gestaltung politischer und wirtschaftlicher Rahmenbedingungen mit praktischer Umsetzung und konkreten, nachweisbaren Wirkungen auf lokaler Ebene</a:t>
            </a:r>
          </a:p>
          <a:p>
            <a:pPr lvl="1">
              <a:spcBef>
                <a:spcPts val="0"/>
              </a:spcBef>
              <a:spcAft>
                <a:spcPts val="600"/>
              </a:spcAft>
            </a:pPr>
            <a:r>
              <a:rPr lang="de-DE" u="sng" dirty="0" smtClean="0"/>
              <a:t>Ansatzpunkte </a:t>
            </a:r>
          </a:p>
          <a:p>
            <a:pPr lvl="2">
              <a:spcBef>
                <a:spcPts val="0"/>
              </a:spcBef>
              <a:spcAft>
                <a:spcPts val="600"/>
              </a:spcAft>
              <a:buFont typeface="Symbol" panose="05050102010706020507" pitchFamily="18" charset="2"/>
              <a:buChar char="-"/>
            </a:pPr>
            <a:r>
              <a:rPr lang="de-DE" dirty="0" smtClean="0"/>
              <a:t>Pilotsektor Tourismus und dessen Wertschöpfungskette</a:t>
            </a:r>
          </a:p>
          <a:p>
            <a:pPr lvl="2">
              <a:spcBef>
                <a:spcPts val="0"/>
              </a:spcBef>
              <a:spcAft>
                <a:spcPts val="600"/>
              </a:spcAft>
              <a:buFont typeface="Symbol" panose="05050102010706020507" pitchFamily="18" charset="2"/>
              <a:buChar char="-"/>
            </a:pPr>
            <a:r>
              <a:rPr lang="de-DE" dirty="0" smtClean="0"/>
              <a:t>Implementierung grüner Strategien und Maßnahmen durch KMUs und EZ Organisationen</a:t>
            </a:r>
          </a:p>
          <a:p>
            <a:pPr lvl="2">
              <a:spcBef>
                <a:spcPts val="0"/>
              </a:spcBef>
              <a:spcAft>
                <a:spcPts val="600"/>
              </a:spcAft>
              <a:buFont typeface="Symbol" panose="05050102010706020507" pitchFamily="18" charset="2"/>
              <a:buChar char="-"/>
            </a:pPr>
            <a:r>
              <a:rPr lang="de-DE" dirty="0" smtClean="0"/>
              <a:t>Verbesserung der Wettbewerbsfähigkeit durch </a:t>
            </a:r>
            <a:r>
              <a:rPr lang="de-DE" i="1" dirty="0" err="1" smtClean="0"/>
              <a:t>greening</a:t>
            </a:r>
            <a:r>
              <a:rPr lang="de-DE" dirty="0" smtClean="0"/>
              <a:t> der Unternehmen</a:t>
            </a:r>
          </a:p>
          <a:p>
            <a:pPr lvl="2">
              <a:spcBef>
                <a:spcPts val="0"/>
              </a:spcBef>
              <a:spcAft>
                <a:spcPts val="600"/>
              </a:spcAft>
              <a:buFont typeface="Symbol" panose="05050102010706020507" pitchFamily="18" charset="2"/>
              <a:buChar char="-"/>
            </a:pPr>
            <a:r>
              <a:rPr lang="de-DE" dirty="0" smtClean="0"/>
              <a:t>Informationsmaßnahmen zu „grünen“ Finanzprodukten und Förderinstrumenten werden entwickelt und durchgeführt</a:t>
            </a:r>
            <a:endParaRPr lang="de-DE" dirty="0"/>
          </a:p>
        </p:txBody>
      </p:sp>
      <p:sp>
        <p:nvSpPr>
          <p:cNvPr id="5" name="Datumsplatzhalter 2"/>
          <p:cNvSpPr>
            <a:spLocks noGrp="1"/>
          </p:cNvSpPr>
          <p:nvPr>
            <p:ph type="dt" sz="half" idx="11"/>
          </p:nvPr>
        </p:nvSpPr>
        <p:spPr>
          <a:xfrm>
            <a:off x="679155" y="6581001"/>
            <a:ext cx="1295400" cy="246221"/>
          </a:xfrm>
        </p:spPr>
        <p:txBody>
          <a:bodyPr/>
          <a:lstStyle/>
          <a:p>
            <a:fld id="{AEFE69A7-5380-4A24-A3AB-F11621AE3912}" type="datetime1">
              <a:rPr lang="de-DE" smtClean="0"/>
              <a:t>13.10.2014</a:t>
            </a:fld>
            <a:endParaRPr lang="de-DE" dirty="0"/>
          </a:p>
        </p:txBody>
      </p:sp>
    </p:spTree>
    <p:extLst>
      <p:ext uri="{BB962C8B-B14F-4D97-AF65-F5344CB8AC3E}">
        <p14:creationId xmlns:p14="http://schemas.microsoft.com/office/powerpoint/2010/main" val="66926766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a:t>
            </a:r>
            <a:r>
              <a:rPr lang="de-DE" sz="1600" b="0" dirty="0" smtClean="0">
                <a:solidFill>
                  <a:srgbClr val="6E6452"/>
                </a:solidFill>
              </a:rPr>
              <a:t>Ägypten (2012.2452.6</a:t>
            </a:r>
            <a:r>
              <a:rPr lang="de-DE" sz="1600" b="0" dirty="0">
                <a:solidFill>
                  <a:srgbClr val="6E6452"/>
                </a:solidFill>
              </a:rPr>
              <a:t>)</a:t>
            </a:r>
            <a:r>
              <a:rPr lang="de-DE" dirty="0"/>
              <a:t/>
            </a:r>
            <a:br>
              <a:rPr lang="de-DE" dirty="0"/>
            </a:br>
            <a:endParaRPr lang="de-DE" dirty="0"/>
          </a:p>
        </p:txBody>
      </p:sp>
      <p:sp>
        <p:nvSpPr>
          <p:cNvPr id="4" name="Inhaltsplatzhalter 3"/>
          <p:cNvSpPr>
            <a:spLocks noGrp="1"/>
          </p:cNvSpPr>
          <p:nvPr>
            <p:ph idx="1"/>
          </p:nvPr>
        </p:nvSpPr>
        <p:spPr/>
        <p:txBody>
          <a:bodyPr/>
          <a:lstStyle/>
          <a:p>
            <a:pPr marL="0" lvl="1" indent="0">
              <a:spcBef>
                <a:spcPts val="0"/>
              </a:spcBef>
              <a:spcAft>
                <a:spcPts val="200"/>
              </a:spcAft>
              <a:buNone/>
            </a:pPr>
            <a:r>
              <a:rPr lang="de-DE" dirty="0" smtClean="0"/>
              <a:t>„Programm zur Förderung der Privatwirtschaft (PSDP)”</a:t>
            </a:r>
          </a:p>
          <a:p>
            <a:pPr lvl="1">
              <a:spcAft>
                <a:spcPts val="200"/>
              </a:spcAft>
            </a:pPr>
            <a:r>
              <a:rPr lang="de-DE" sz="1400" u="sng" dirty="0" smtClean="0"/>
              <a:t>Ziel</a:t>
            </a:r>
            <a:r>
              <a:rPr lang="de-DE" sz="1400" dirty="0" smtClean="0"/>
              <a:t>: </a:t>
            </a:r>
            <a:r>
              <a:rPr lang="de-DE" sz="1400" i="1" dirty="0" smtClean="0"/>
              <a:t>Die </a:t>
            </a:r>
            <a:r>
              <a:rPr lang="de-DE" sz="1400" i="1" dirty="0"/>
              <a:t>Innovationskraft ägyptischer Privatunternehmen, insbesondere im Hinblick auf Ressourceneffizienz und Umwelttechnologie, ist gestärkt</a:t>
            </a:r>
            <a:r>
              <a:rPr lang="de-DE" sz="1400" dirty="0"/>
              <a:t>. </a:t>
            </a:r>
            <a:endParaRPr lang="de-DE" sz="1400" dirty="0" smtClean="0"/>
          </a:p>
          <a:p>
            <a:pPr lvl="1">
              <a:spcAft>
                <a:spcPts val="200"/>
              </a:spcAft>
            </a:pPr>
            <a:r>
              <a:rPr lang="de-DE" sz="1400" u="sng" dirty="0" smtClean="0"/>
              <a:t>Komponenten</a:t>
            </a:r>
            <a:r>
              <a:rPr lang="de-DE" sz="1400" dirty="0" smtClean="0"/>
              <a:t>: (1) Grüne Innovationen, (2) Green Business Services (Ressourceneffizienz verbessern), (3) Green Growth. </a:t>
            </a:r>
          </a:p>
          <a:p>
            <a:pPr lvl="1">
              <a:spcAft>
                <a:spcPts val="200"/>
              </a:spcAft>
            </a:pPr>
            <a:r>
              <a:rPr lang="de-DE" sz="1400" u="sng" dirty="0" smtClean="0"/>
              <a:t>Zielgruppen</a:t>
            </a:r>
            <a:r>
              <a:rPr lang="de-DE" sz="1400" dirty="0" smtClean="0"/>
              <a:t>: Unternehmer</a:t>
            </a:r>
            <a:r>
              <a:rPr lang="de-DE" sz="1400" dirty="0"/>
              <a:t>/-innen und Beschäftigte ägyptischer KMU, Arbeitssuchende und weibliche </a:t>
            </a:r>
            <a:r>
              <a:rPr lang="de-DE" sz="1400" dirty="0" smtClean="0"/>
              <a:t>Nachwuchsführungskräfte </a:t>
            </a:r>
          </a:p>
          <a:p>
            <a:pPr lvl="1">
              <a:spcAft>
                <a:spcPts val="200"/>
              </a:spcAft>
            </a:pPr>
            <a:r>
              <a:rPr lang="de-DE" sz="1400" u="sng" dirty="0" smtClean="0"/>
              <a:t>Mehrebenenansatz + Methodenmix</a:t>
            </a:r>
            <a:r>
              <a:rPr lang="de-DE" sz="1400" dirty="0" smtClean="0"/>
              <a:t>:</a:t>
            </a:r>
            <a:endParaRPr lang="de-DE" sz="1400" dirty="0"/>
          </a:p>
          <a:p>
            <a:pPr lvl="2">
              <a:spcAft>
                <a:spcPts val="200"/>
              </a:spcAft>
              <a:buFont typeface="Symbol" panose="05050102010706020507" pitchFamily="18" charset="2"/>
              <a:buChar char="-"/>
            </a:pPr>
            <a:r>
              <a:rPr lang="de-DE" sz="1400" dirty="0" smtClean="0"/>
              <a:t>Mikroebene: Auf Unternehmensebene wird die </a:t>
            </a:r>
            <a:r>
              <a:rPr lang="de-DE" sz="1400" dirty="0"/>
              <a:t>Ressourceneffizienz verbessert, </a:t>
            </a:r>
            <a:endParaRPr lang="de-DE" sz="1400" dirty="0" smtClean="0"/>
          </a:p>
          <a:p>
            <a:pPr lvl="2">
              <a:spcAft>
                <a:spcPts val="200"/>
              </a:spcAft>
              <a:buFont typeface="Symbol" panose="05050102010706020507" pitchFamily="18" charset="2"/>
              <a:buChar char="-"/>
            </a:pPr>
            <a:r>
              <a:rPr lang="de-DE" sz="1400" dirty="0" err="1" smtClean="0"/>
              <a:t>Mesoebene</a:t>
            </a:r>
            <a:r>
              <a:rPr lang="de-DE" sz="1400" dirty="0" smtClean="0"/>
              <a:t>: Stärkung der institutionelle </a:t>
            </a:r>
            <a:r>
              <a:rPr lang="de-DE" sz="1400" dirty="0"/>
              <a:t>Unterstützungsstruktur auf dem Gebiet der Ressourceneffizienz und </a:t>
            </a:r>
            <a:r>
              <a:rPr lang="de-DE" sz="1400" dirty="0" smtClean="0"/>
              <a:t>der</a:t>
            </a:r>
          </a:p>
          <a:p>
            <a:pPr lvl="2">
              <a:spcAft>
                <a:spcPts val="200"/>
              </a:spcAft>
              <a:buFont typeface="Symbol" panose="05050102010706020507" pitchFamily="18" charset="2"/>
              <a:buChar char="-"/>
            </a:pPr>
            <a:r>
              <a:rPr lang="de-DE" sz="1400" dirty="0" err="1" smtClean="0"/>
              <a:t>Makrobene</a:t>
            </a:r>
            <a:r>
              <a:rPr lang="de-DE" sz="1400" dirty="0" smtClean="0"/>
              <a:t>:  Rahmenbedingungen </a:t>
            </a:r>
            <a:r>
              <a:rPr lang="de-DE" sz="1400" dirty="0"/>
              <a:t>für umweltverträgliches Wachstum </a:t>
            </a:r>
            <a:r>
              <a:rPr lang="de-DE" sz="1400" dirty="0" smtClean="0"/>
              <a:t>werden günstig </a:t>
            </a:r>
            <a:r>
              <a:rPr lang="de-DE" sz="1400" dirty="0"/>
              <a:t>beeinflusst.</a:t>
            </a:r>
          </a:p>
        </p:txBody>
      </p:sp>
      <p:sp>
        <p:nvSpPr>
          <p:cNvPr id="5" name="Datumsplatzhalter 2"/>
          <p:cNvSpPr>
            <a:spLocks noGrp="1"/>
          </p:cNvSpPr>
          <p:nvPr>
            <p:ph type="dt" sz="half" idx="11"/>
          </p:nvPr>
        </p:nvSpPr>
        <p:spPr>
          <a:xfrm>
            <a:off x="679155" y="6581001"/>
            <a:ext cx="1295400" cy="246221"/>
          </a:xfrm>
        </p:spPr>
        <p:txBody>
          <a:bodyPr/>
          <a:lstStyle/>
          <a:p>
            <a:fld id="{59E72BC5-3647-4672-9D50-49AFCA7BC38A}" type="datetime1">
              <a:rPr lang="de-DE" smtClean="0"/>
              <a:t>13.10.2014</a:t>
            </a:fld>
            <a:endParaRPr lang="de-DE" dirty="0"/>
          </a:p>
        </p:txBody>
      </p:sp>
    </p:spTree>
    <p:extLst>
      <p:ext uri="{BB962C8B-B14F-4D97-AF65-F5344CB8AC3E}">
        <p14:creationId xmlns:p14="http://schemas.microsoft.com/office/powerpoint/2010/main" val="72794287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a:t>
            </a:r>
            <a:r>
              <a:rPr lang="de-DE" sz="1600" b="0" dirty="0" smtClean="0">
                <a:solidFill>
                  <a:srgbClr val="6E6452"/>
                </a:solidFill>
              </a:rPr>
              <a:t>Ägypten (2012.2452.6</a:t>
            </a:r>
            <a:r>
              <a:rPr lang="de-DE" sz="1600" b="0" dirty="0">
                <a:solidFill>
                  <a:srgbClr val="6E6452"/>
                </a:solidFill>
              </a:rPr>
              <a:t>)</a:t>
            </a:r>
            <a:r>
              <a:rPr lang="de-DE" dirty="0"/>
              <a:t/>
            </a:r>
            <a:br>
              <a:rPr lang="de-DE" dirty="0"/>
            </a:br>
            <a:endParaRPr lang="de-DE" dirty="0"/>
          </a:p>
        </p:txBody>
      </p:sp>
      <p:sp>
        <p:nvSpPr>
          <p:cNvPr id="4" name="Inhaltsplatzhalter 3"/>
          <p:cNvSpPr>
            <a:spLocks noGrp="1"/>
          </p:cNvSpPr>
          <p:nvPr>
            <p:ph idx="1"/>
          </p:nvPr>
        </p:nvSpPr>
        <p:spPr/>
        <p:txBody>
          <a:bodyPr/>
          <a:lstStyle/>
          <a:p>
            <a:pPr marL="0" lvl="1" indent="0">
              <a:spcBef>
                <a:spcPts val="0"/>
              </a:spcBef>
              <a:spcAft>
                <a:spcPts val="200"/>
              </a:spcAft>
              <a:buNone/>
            </a:pPr>
            <a:r>
              <a:rPr lang="de-DE" dirty="0" smtClean="0"/>
              <a:t>Durchführungsstand: </a:t>
            </a:r>
            <a:r>
              <a:rPr lang="de-DE" sz="1400" b="1" dirty="0" smtClean="0"/>
              <a:t>Green Growth </a:t>
            </a:r>
            <a:r>
              <a:rPr lang="de-DE" sz="1400" dirty="0" smtClean="0"/>
              <a:t>(</a:t>
            </a:r>
            <a:r>
              <a:rPr lang="de-DE" sz="1400" dirty="0"/>
              <a:t>Komponente </a:t>
            </a:r>
            <a:r>
              <a:rPr lang="de-DE" sz="1400" dirty="0" smtClean="0"/>
              <a:t>3)</a:t>
            </a:r>
          </a:p>
          <a:p>
            <a:pPr marL="285750" indent="-285750">
              <a:buFont typeface="Wingdings" panose="05000000000000000000" pitchFamily="2" charset="2"/>
              <a:buChar char="§"/>
            </a:pPr>
            <a:r>
              <a:rPr lang="de-DE" sz="1400" u="sng" dirty="0" smtClean="0"/>
              <a:t>Komponentenziel</a:t>
            </a:r>
            <a:r>
              <a:rPr lang="de-DE" sz="1400" dirty="0" smtClean="0"/>
              <a:t>: </a:t>
            </a:r>
            <a:r>
              <a:rPr lang="de-DE" sz="1400" i="1" dirty="0" smtClean="0"/>
              <a:t>Politische </a:t>
            </a:r>
            <a:r>
              <a:rPr lang="de-DE" sz="1400" i="1" dirty="0"/>
              <a:t>Entscheidungsträger und gesellschaftliche Meinungsführer bringen zunehmend Aspekte ökologischer Nachhaltigkeit in die wirtschaftspolitische Diskussion ein</a:t>
            </a:r>
            <a:r>
              <a:rPr lang="de-DE" sz="1400" dirty="0" smtClean="0"/>
              <a:t>.</a:t>
            </a:r>
            <a:endParaRPr lang="de-DE" sz="1400" dirty="0"/>
          </a:p>
          <a:p>
            <a:pPr marL="285750" indent="-285750">
              <a:buFont typeface="Wingdings" panose="05000000000000000000" pitchFamily="2" charset="2"/>
              <a:buChar char="§"/>
            </a:pPr>
            <a:r>
              <a:rPr lang="de-DE" sz="1400" u="sng" dirty="0" smtClean="0"/>
              <a:t>Schwerpunkt</a:t>
            </a:r>
            <a:r>
              <a:rPr lang="de-DE" sz="1400" dirty="0" smtClean="0"/>
              <a:t>: Entwicklung von Förderpolitiken auf Makroebene die sich aus besonders erfolgsversprechenden </a:t>
            </a:r>
            <a:r>
              <a:rPr lang="de-DE" sz="1400" dirty="0"/>
              <a:t>Ansätze auf der </a:t>
            </a:r>
            <a:r>
              <a:rPr lang="de-DE" sz="1400" dirty="0" smtClean="0"/>
              <a:t>Mikroebene ergeben. Das beinhaltet eine ökonomische </a:t>
            </a:r>
            <a:r>
              <a:rPr lang="de-DE" sz="1400" dirty="0"/>
              <a:t>Machbarkeitsanalyse </a:t>
            </a:r>
            <a:r>
              <a:rPr lang="de-DE" sz="1400" dirty="0" smtClean="0"/>
              <a:t>und </a:t>
            </a:r>
            <a:r>
              <a:rPr lang="de-DE" sz="1400" dirty="0"/>
              <a:t>Politikfolgenabschätzung für die Verbesserung der </a:t>
            </a:r>
            <a:r>
              <a:rPr lang="de-DE" sz="1400" dirty="0" smtClean="0"/>
              <a:t>Rahmenbedingungen</a:t>
            </a:r>
            <a:endParaRPr lang="de-DE" sz="1400" dirty="0"/>
          </a:p>
          <a:p>
            <a:pPr marL="285750" indent="-285750">
              <a:buFont typeface="Wingdings" panose="05000000000000000000" pitchFamily="2" charset="2"/>
              <a:buChar char="§"/>
            </a:pPr>
            <a:r>
              <a:rPr lang="de-DE" sz="1400" u="sng" dirty="0" smtClean="0"/>
              <a:t>Derzeitiger Stand</a:t>
            </a:r>
            <a:r>
              <a:rPr lang="de-DE" sz="1400" dirty="0" smtClean="0"/>
              <a:t>: Herausbildung zwei </a:t>
            </a:r>
            <a:r>
              <a:rPr lang="de-DE" sz="1400" dirty="0" err="1"/>
              <a:t>sektoral</a:t>
            </a:r>
            <a:r>
              <a:rPr lang="de-DE" sz="1400" dirty="0"/>
              <a:t> </a:t>
            </a:r>
            <a:r>
              <a:rPr lang="de-DE" sz="1400" dirty="0" smtClean="0"/>
              <a:t>ausgerichteter </a:t>
            </a:r>
            <a:r>
              <a:rPr lang="de-DE" sz="1400" dirty="0"/>
              <a:t>Förderpolitiken für ökologisch verträgliche </a:t>
            </a:r>
            <a:r>
              <a:rPr lang="de-DE" sz="1400" dirty="0" smtClean="0"/>
              <a:t>Wachstumsstrategien</a:t>
            </a:r>
          </a:p>
          <a:p>
            <a:pPr marL="645750" lvl="1" indent="-285750">
              <a:buFont typeface="+mj-lt"/>
              <a:buAutoNum type="arabicPeriod"/>
            </a:pPr>
            <a:r>
              <a:rPr lang="de-DE" sz="1200" dirty="0"/>
              <a:t>Ö</a:t>
            </a:r>
            <a:r>
              <a:rPr lang="de-DE" sz="1200" dirty="0" smtClean="0"/>
              <a:t>kologisch </a:t>
            </a:r>
            <a:r>
              <a:rPr lang="de-DE" sz="1200" dirty="0"/>
              <a:t>basierter Tourismus („</a:t>
            </a:r>
            <a:r>
              <a:rPr lang="de-DE" sz="1200" dirty="0" err="1"/>
              <a:t>greenstar</a:t>
            </a:r>
            <a:r>
              <a:rPr lang="de-DE" sz="1200" dirty="0"/>
              <a:t> </a:t>
            </a:r>
            <a:r>
              <a:rPr lang="de-DE" sz="1200" dirty="0" err="1"/>
              <a:t>goes</a:t>
            </a:r>
            <a:r>
              <a:rPr lang="de-DE" sz="1200" dirty="0"/>
              <a:t> </a:t>
            </a:r>
            <a:r>
              <a:rPr lang="de-DE" sz="1200" dirty="0" err="1"/>
              <a:t>politics</a:t>
            </a:r>
            <a:r>
              <a:rPr lang="de-DE" sz="1200" dirty="0"/>
              <a:t>“) </a:t>
            </a:r>
          </a:p>
          <a:p>
            <a:pPr marL="645750" lvl="1" indent="-285750">
              <a:buFont typeface="+mj-lt"/>
              <a:buAutoNum type="arabicPeriod"/>
            </a:pPr>
            <a:r>
              <a:rPr lang="de-DE" sz="1200" dirty="0" smtClean="0"/>
              <a:t>Im Bereich erneuerbarer </a:t>
            </a:r>
            <a:r>
              <a:rPr lang="de-DE" sz="1200" dirty="0"/>
              <a:t>Energien die Gründung und Förderung eines Solarverbands, der eine bereits weitgehend formulierte Förderpolitiken mit politischen Partnern schon sehr intensiv thematisiert.</a:t>
            </a:r>
            <a:endParaRPr lang="de-DE" sz="1200" dirty="0" smtClean="0"/>
          </a:p>
        </p:txBody>
      </p:sp>
      <p:sp>
        <p:nvSpPr>
          <p:cNvPr id="5" name="Datumsplatzhalter 2"/>
          <p:cNvSpPr>
            <a:spLocks noGrp="1"/>
          </p:cNvSpPr>
          <p:nvPr>
            <p:ph type="dt" sz="half" idx="11"/>
          </p:nvPr>
        </p:nvSpPr>
        <p:spPr>
          <a:xfrm>
            <a:off x="679155" y="6581001"/>
            <a:ext cx="1295400" cy="246221"/>
          </a:xfrm>
        </p:spPr>
        <p:txBody>
          <a:bodyPr/>
          <a:lstStyle/>
          <a:p>
            <a:fld id="{3A55F01B-D9C2-46A0-9AFE-8906F056D08C}" type="datetime1">
              <a:rPr lang="de-DE" smtClean="0"/>
              <a:t>13.10.2014</a:t>
            </a:fld>
            <a:endParaRPr lang="de-DE" dirty="0"/>
          </a:p>
        </p:txBody>
      </p:sp>
    </p:spTree>
    <p:extLst>
      <p:ext uri="{BB962C8B-B14F-4D97-AF65-F5344CB8AC3E}">
        <p14:creationId xmlns:p14="http://schemas.microsoft.com/office/powerpoint/2010/main" val="62564925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Südafrika (2014.2080.1)</a:t>
            </a:r>
            <a:r>
              <a:rPr lang="de-DE" dirty="0"/>
              <a:t/>
            </a:r>
            <a:br>
              <a:rPr lang="de-DE" dirty="0"/>
            </a:br>
            <a:endParaRPr lang="de-DE" dirty="0"/>
          </a:p>
        </p:txBody>
      </p:sp>
      <p:sp>
        <p:nvSpPr>
          <p:cNvPr id="4" name="Inhaltsplatzhalter 3"/>
          <p:cNvSpPr>
            <a:spLocks noGrp="1"/>
          </p:cNvSpPr>
          <p:nvPr>
            <p:ph idx="1"/>
          </p:nvPr>
        </p:nvSpPr>
        <p:spPr/>
        <p:txBody>
          <a:bodyPr/>
          <a:lstStyle/>
          <a:p>
            <a:pPr marL="0" lvl="1" indent="0">
              <a:spcAft>
                <a:spcPts val="200"/>
              </a:spcAft>
              <a:buNone/>
            </a:pPr>
            <a:r>
              <a:rPr lang="de-DE" dirty="0" smtClean="0"/>
              <a:t>„Berufsbildung </a:t>
            </a:r>
            <a:r>
              <a:rPr lang="de-DE" dirty="0"/>
              <a:t>für klima- und umweltrelevante Berufe im Energiesektor in </a:t>
            </a:r>
            <a:r>
              <a:rPr lang="de-DE" dirty="0" smtClean="0"/>
              <a:t>Südafrika“</a:t>
            </a:r>
          </a:p>
          <a:p>
            <a:pPr lvl="1">
              <a:spcAft>
                <a:spcPts val="200"/>
              </a:spcAft>
            </a:pPr>
            <a:r>
              <a:rPr lang="de-DE" sz="1400" u="sng" dirty="0" smtClean="0"/>
              <a:t>Ziel</a:t>
            </a:r>
            <a:r>
              <a:rPr lang="de-DE" sz="1400" dirty="0" smtClean="0"/>
              <a:t>: </a:t>
            </a:r>
            <a:r>
              <a:rPr lang="de-DE" sz="1400" i="1" dirty="0"/>
              <a:t>Nationale Strategien für die grüne Wirtschaft, die die Qualifizierung von </a:t>
            </a:r>
            <a:r>
              <a:rPr lang="de-DE" sz="1400" i="1" dirty="0" err="1"/>
              <a:t>Fachkäften</a:t>
            </a:r>
            <a:r>
              <a:rPr lang="de-DE" sz="1400" i="1" dirty="0"/>
              <a:t> und die Bereitstellung von angewandten Technologien zum Gegenstand haben, werden zunehmend </a:t>
            </a:r>
            <a:r>
              <a:rPr lang="de-DE" sz="1400" i="1" dirty="0" smtClean="0"/>
              <a:t>umgesetzt</a:t>
            </a:r>
            <a:r>
              <a:rPr lang="de-DE" sz="1400" dirty="0" smtClean="0"/>
              <a:t>.</a:t>
            </a:r>
          </a:p>
          <a:p>
            <a:pPr lvl="1">
              <a:spcAft>
                <a:spcPts val="200"/>
              </a:spcAft>
            </a:pPr>
            <a:r>
              <a:rPr lang="de-DE" sz="1400" u="sng" dirty="0"/>
              <a:t>Handlungsfelder</a:t>
            </a:r>
            <a:r>
              <a:rPr lang="de-DE" sz="1400" dirty="0"/>
              <a:t>: </a:t>
            </a:r>
            <a:endParaRPr lang="de-DE" sz="1400" dirty="0" smtClean="0"/>
          </a:p>
          <a:p>
            <a:pPr lvl="2">
              <a:spcAft>
                <a:spcPts val="200"/>
              </a:spcAft>
              <a:buFont typeface="+mj-lt"/>
              <a:buAutoNum type="arabicPeriod"/>
            </a:pPr>
            <a:r>
              <a:rPr lang="de-DE" sz="1400" dirty="0" smtClean="0"/>
              <a:t>Gestaltung </a:t>
            </a:r>
            <a:r>
              <a:rPr lang="de-DE" sz="1400" dirty="0"/>
              <a:t>der Rahmenbedingungen für die Modellprojekte zur „grünen“ Kapazitätsentwicklung und zum </a:t>
            </a:r>
            <a:r>
              <a:rPr lang="de-DE" sz="1400" dirty="0" smtClean="0"/>
              <a:t>Technologietransfer</a:t>
            </a:r>
          </a:p>
          <a:p>
            <a:pPr lvl="2">
              <a:spcAft>
                <a:spcPts val="200"/>
              </a:spcAft>
              <a:buFont typeface="+mj-lt"/>
              <a:buAutoNum type="arabicPeriod"/>
            </a:pPr>
            <a:r>
              <a:rPr lang="de-DE" sz="1400" dirty="0" smtClean="0"/>
              <a:t>Implementierung </a:t>
            </a:r>
            <a:r>
              <a:rPr lang="de-DE" sz="1400" dirty="0"/>
              <a:t>der </a:t>
            </a:r>
            <a:r>
              <a:rPr lang="de-DE" sz="1400" dirty="0" smtClean="0"/>
              <a:t>Modellprojekte</a:t>
            </a:r>
          </a:p>
          <a:p>
            <a:pPr lvl="2">
              <a:spcAft>
                <a:spcPts val="200"/>
              </a:spcAft>
              <a:buFont typeface="+mj-lt"/>
              <a:buAutoNum type="arabicPeriod"/>
            </a:pPr>
            <a:r>
              <a:rPr lang="de-DE" sz="1400" dirty="0" smtClean="0"/>
              <a:t>Sicherstellung </a:t>
            </a:r>
            <a:r>
              <a:rPr lang="de-DE" sz="1400" dirty="0"/>
              <a:t>der Nachhaltigkeit durch Verankerung von Lernerfahrungen und </a:t>
            </a:r>
            <a:r>
              <a:rPr lang="de-DE" sz="1400" dirty="0" smtClean="0"/>
              <a:t>Wissenstransfer.</a:t>
            </a:r>
          </a:p>
          <a:p>
            <a:pPr lvl="1">
              <a:spcAft>
                <a:spcPts val="200"/>
              </a:spcAft>
            </a:pPr>
            <a:r>
              <a:rPr lang="de-DE" sz="1400" u="sng" dirty="0"/>
              <a:t>Kernproblem</a:t>
            </a:r>
            <a:r>
              <a:rPr lang="de-DE" sz="1400" dirty="0"/>
              <a:t>: Die Qualifizierung von Fachkräften und die Bereitstellung von Technologien tragen bislang nur unzureichend zur Entwicklung einer „grünen“ Wirtschaft in Südafrika</a:t>
            </a:r>
            <a:r>
              <a:rPr lang="de-DE" sz="1400" dirty="0" smtClean="0"/>
              <a:t>.</a:t>
            </a:r>
            <a:endParaRPr lang="de-DE" sz="1400" dirty="0"/>
          </a:p>
        </p:txBody>
      </p:sp>
      <p:sp>
        <p:nvSpPr>
          <p:cNvPr id="5" name="Datumsplatzhalter 2"/>
          <p:cNvSpPr>
            <a:spLocks noGrp="1"/>
          </p:cNvSpPr>
          <p:nvPr>
            <p:ph type="dt" sz="half" idx="11"/>
          </p:nvPr>
        </p:nvSpPr>
        <p:spPr>
          <a:xfrm>
            <a:off x="679155" y="6581001"/>
            <a:ext cx="1295400" cy="246221"/>
          </a:xfrm>
        </p:spPr>
        <p:txBody>
          <a:bodyPr/>
          <a:lstStyle/>
          <a:p>
            <a:fld id="{C4AA3E9C-F30D-438E-A7B5-3C4D9C37545A}" type="datetime1">
              <a:rPr lang="de-DE" smtClean="0"/>
              <a:t>13.10.2014</a:t>
            </a:fld>
            <a:endParaRPr lang="de-DE" dirty="0"/>
          </a:p>
        </p:txBody>
      </p:sp>
    </p:spTree>
    <p:extLst>
      <p:ext uri="{BB962C8B-B14F-4D97-AF65-F5344CB8AC3E}">
        <p14:creationId xmlns:p14="http://schemas.microsoft.com/office/powerpoint/2010/main" val="5380034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0" dirty="0">
                <a:solidFill>
                  <a:srgbClr val="6E6452"/>
                </a:solidFill>
              </a:rPr>
              <a:t>Case Study</a:t>
            </a:r>
            <a:r>
              <a:rPr lang="de-DE" b="0" dirty="0">
                <a:solidFill>
                  <a:srgbClr val="6E6452"/>
                </a:solidFill>
              </a:rPr>
              <a:t/>
            </a:r>
            <a:br>
              <a:rPr lang="de-DE" b="0" dirty="0">
                <a:solidFill>
                  <a:srgbClr val="6E6452"/>
                </a:solidFill>
              </a:rPr>
            </a:br>
            <a:r>
              <a:rPr lang="de-DE" sz="1600" b="0" dirty="0">
                <a:solidFill>
                  <a:srgbClr val="6E6452"/>
                </a:solidFill>
              </a:rPr>
              <a:t>CASE Südafrika (2014.2080.1)</a:t>
            </a:r>
            <a:r>
              <a:rPr lang="de-DE" dirty="0"/>
              <a:t/>
            </a:r>
            <a:br>
              <a:rPr lang="de-DE" dirty="0"/>
            </a:br>
            <a:endParaRPr lang="de-DE" dirty="0"/>
          </a:p>
        </p:txBody>
      </p:sp>
      <p:sp>
        <p:nvSpPr>
          <p:cNvPr id="4" name="Inhaltsplatzhalter 3"/>
          <p:cNvSpPr>
            <a:spLocks noGrp="1"/>
          </p:cNvSpPr>
          <p:nvPr>
            <p:ph idx="1"/>
          </p:nvPr>
        </p:nvSpPr>
        <p:spPr/>
        <p:txBody>
          <a:bodyPr/>
          <a:lstStyle/>
          <a:p>
            <a:pPr lvl="1">
              <a:spcAft>
                <a:spcPts val="200"/>
              </a:spcAft>
            </a:pPr>
            <a:r>
              <a:rPr lang="de-DE" sz="1400" u="sng" dirty="0" smtClean="0"/>
              <a:t>Ursache</a:t>
            </a:r>
            <a:r>
              <a:rPr lang="de-DE" sz="1400" dirty="0"/>
              <a:t>:</a:t>
            </a:r>
            <a:r>
              <a:rPr lang="de-DE" sz="1400" b="1" dirty="0"/>
              <a:t> </a:t>
            </a:r>
            <a:r>
              <a:rPr lang="de-DE" sz="1400" dirty="0"/>
              <a:t>Neuausrichtung der Wirtschaft auf erneuerbare Energien und Energieeffizienz noch im Anfangsstadium </a:t>
            </a:r>
          </a:p>
          <a:p>
            <a:pPr lvl="2">
              <a:spcBef>
                <a:spcPts val="0"/>
              </a:spcBef>
              <a:spcAft>
                <a:spcPts val="200"/>
              </a:spcAft>
            </a:pPr>
            <a:r>
              <a:rPr lang="de-DE" sz="1400" dirty="0"/>
              <a:t>Bestehende staatliche Anreize für Unternehmen greifen erst allmählich</a:t>
            </a:r>
          </a:p>
          <a:p>
            <a:pPr lvl="2">
              <a:spcBef>
                <a:spcPts val="0"/>
              </a:spcBef>
              <a:spcAft>
                <a:spcPts val="200"/>
              </a:spcAft>
            </a:pPr>
            <a:r>
              <a:rPr lang="de-DE" sz="1400" dirty="0"/>
              <a:t>Vielen Akteuren auf staatlicher und privater Seite fehlt Wissen über „grüne“ Wirtschaft, „grüne“ Kompetenzen und Technologien sowie Prozesse </a:t>
            </a:r>
          </a:p>
          <a:p>
            <a:pPr lvl="2">
              <a:spcBef>
                <a:spcPts val="0"/>
              </a:spcBef>
              <a:spcAft>
                <a:spcPts val="200"/>
              </a:spcAft>
            </a:pPr>
            <a:r>
              <a:rPr lang="de-DE" sz="1400" dirty="0"/>
              <a:t>In den Bereichen Berufsbildung und Hochschulwesen bestehen eine Vielzahl relativ junger Institutionen denen es an technischen Kapazitäten und Kompetenzen mangelt, die für die Entwicklung und Umsetzung von tragfähigen Implementierungsstrategien erforderlich sind.  </a:t>
            </a:r>
            <a:endParaRPr lang="de-DE" sz="1400" u="sng" dirty="0" smtClean="0"/>
          </a:p>
          <a:p>
            <a:pPr lvl="1">
              <a:spcAft>
                <a:spcPts val="200"/>
              </a:spcAft>
            </a:pPr>
            <a:r>
              <a:rPr lang="de-DE" u="sng" dirty="0" smtClean="0"/>
              <a:t>Ansatzpunkte</a:t>
            </a:r>
            <a:r>
              <a:rPr lang="de-DE" dirty="0" smtClean="0"/>
              <a:t>:</a:t>
            </a:r>
          </a:p>
          <a:p>
            <a:pPr lvl="2">
              <a:spcAft>
                <a:spcPts val="200"/>
              </a:spcAft>
            </a:pPr>
            <a:r>
              <a:rPr lang="de-DE" sz="1400" dirty="0" smtClean="0"/>
              <a:t>Unterstützungsmaßnahmen </a:t>
            </a:r>
            <a:r>
              <a:rPr lang="de-DE" sz="1400" dirty="0"/>
              <a:t>zur verbesserten Koordination von Ministerien, Berufsbildungsinstitutionen, </a:t>
            </a:r>
            <a:r>
              <a:rPr lang="de-DE" sz="1400" dirty="0" smtClean="0"/>
              <a:t>Technologiestationen </a:t>
            </a:r>
            <a:r>
              <a:rPr lang="de-DE" sz="1400" dirty="0"/>
              <a:t>und </a:t>
            </a:r>
            <a:r>
              <a:rPr lang="de-DE" sz="1400" dirty="0" smtClean="0"/>
              <a:t>Unternehmen</a:t>
            </a:r>
          </a:p>
          <a:p>
            <a:pPr lvl="2">
              <a:spcAft>
                <a:spcPts val="200"/>
              </a:spcAft>
            </a:pPr>
            <a:r>
              <a:rPr lang="de-DE" sz="1400" dirty="0" smtClean="0"/>
              <a:t>Durchführung </a:t>
            </a:r>
            <a:r>
              <a:rPr lang="de-DE" sz="1400" dirty="0"/>
              <a:t>von sichtbaren und replizierbaren Modellprojekten, bei denen staatliche und private Akteure konzertierte Aktionen zur praxisorientierten Qualifizierung und angewandtem </a:t>
            </a:r>
            <a:r>
              <a:rPr lang="de-DE" sz="1400" dirty="0" smtClean="0"/>
              <a:t>Technologietransfer </a:t>
            </a:r>
            <a:r>
              <a:rPr lang="de-DE" sz="1400" dirty="0"/>
              <a:t>für eine „grüne“ Wirtschaft erfolgreich umsetzen.</a:t>
            </a:r>
          </a:p>
        </p:txBody>
      </p:sp>
      <p:sp>
        <p:nvSpPr>
          <p:cNvPr id="5" name="Datumsplatzhalter 2"/>
          <p:cNvSpPr>
            <a:spLocks noGrp="1"/>
          </p:cNvSpPr>
          <p:nvPr>
            <p:ph type="dt" sz="half" idx="11"/>
          </p:nvPr>
        </p:nvSpPr>
        <p:spPr>
          <a:xfrm>
            <a:off x="679155" y="6581001"/>
            <a:ext cx="1295400" cy="246221"/>
          </a:xfrm>
        </p:spPr>
        <p:txBody>
          <a:bodyPr/>
          <a:lstStyle/>
          <a:p>
            <a:fld id="{71FC281D-B808-46F1-8401-6FC73DCBC27B}" type="datetime1">
              <a:rPr lang="de-DE" smtClean="0"/>
              <a:t>13.10.2014</a:t>
            </a:fld>
            <a:endParaRPr lang="de-DE" dirty="0"/>
          </a:p>
        </p:txBody>
      </p:sp>
    </p:spTree>
    <p:extLst>
      <p:ext uri="{BB962C8B-B14F-4D97-AF65-F5344CB8AC3E}">
        <p14:creationId xmlns:p14="http://schemas.microsoft.com/office/powerpoint/2010/main" val="4029954956"/>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0" dirty="0" smtClean="0"/>
              <a:t>Case Study</a:t>
            </a:r>
            <a:endParaRPr lang="de-DE" b="0" dirty="0"/>
          </a:p>
        </p:txBody>
      </p:sp>
      <p:sp>
        <p:nvSpPr>
          <p:cNvPr id="3" name="Datumsplatzhalter 2"/>
          <p:cNvSpPr>
            <a:spLocks noGrp="1"/>
          </p:cNvSpPr>
          <p:nvPr>
            <p:ph type="dt" sz="half" idx="11"/>
          </p:nvPr>
        </p:nvSpPr>
        <p:spPr/>
        <p:txBody>
          <a:bodyPr/>
          <a:lstStyle/>
          <a:p>
            <a:fld id="{0F92FE08-FDD2-4518-ADE6-5C0D8C01BBBE}" type="datetime1">
              <a:rPr lang="de-DE" smtClean="0"/>
              <a:t>13.10.2014</a:t>
            </a:fld>
            <a:endParaRPr lang="de-DE" dirty="0"/>
          </a:p>
        </p:txBody>
      </p:sp>
      <p:sp>
        <p:nvSpPr>
          <p:cNvPr id="4" name="Inhaltsplatzhalter 3"/>
          <p:cNvSpPr>
            <a:spLocks noGrp="1"/>
          </p:cNvSpPr>
          <p:nvPr>
            <p:ph idx="1"/>
          </p:nvPr>
        </p:nvSpPr>
        <p:spPr/>
        <p:txBody>
          <a:bodyPr/>
          <a:lstStyle/>
          <a:p>
            <a:pPr marL="285750" indent="-285750">
              <a:buFont typeface="Wingdings" panose="05000000000000000000" pitchFamily="2" charset="2"/>
              <a:buChar char="§"/>
            </a:pPr>
            <a:r>
              <a:rPr lang="de-DE" dirty="0" smtClean="0"/>
              <a:t>Insgesamt werden die Empfehlungen zur Verzahnung von Beschäftigungsförderung und Green Growth gut umgesetzt (siehe Folie ILO Empfehlungen).</a:t>
            </a:r>
          </a:p>
          <a:p>
            <a:pPr marL="285750" indent="-285750">
              <a:buFont typeface="Wingdings" panose="05000000000000000000" pitchFamily="2" charset="2"/>
              <a:buChar char="§"/>
            </a:pPr>
            <a:r>
              <a:rPr lang="de-DE" dirty="0" smtClean="0"/>
              <a:t>Vor allem die Inklusion von grünen Strategien auf allen Ebenen und Bereichen der EZ ist wichtig.</a:t>
            </a:r>
          </a:p>
          <a:p>
            <a:pPr marL="285750" indent="-285750">
              <a:buFont typeface="Wingdings" panose="05000000000000000000" pitchFamily="2" charset="2"/>
              <a:buChar char="§"/>
            </a:pPr>
            <a:r>
              <a:rPr lang="de-DE" dirty="0" smtClean="0"/>
              <a:t>Wirksamkeit dieser Maßnahmen ist in der kurzen Frist noch nicht beurteilbar.</a:t>
            </a:r>
          </a:p>
          <a:p>
            <a:pPr marL="285750" indent="-285750">
              <a:buFont typeface="Wingdings" panose="05000000000000000000" pitchFamily="2" charset="2"/>
              <a:buChar char="§"/>
            </a:pPr>
            <a:r>
              <a:rPr lang="de-DE" dirty="0" smtClean="0"/>
              <a:t>Wichtig in Zukunft: Evaluation des Nettoeffekts von Green Growth Strategien auf die Beschäftigung (Qualität und Quantität).  </a:t>
            </a:r>
            <a:endParaRPr lang="de-DE" dirty="0"/>
          </a:p>
        </p:txBody>
      </p:sp>
    </p:spTree>
    <p:extLst>
      <p:ext uri="{BB962C8B-B14F-4D97-AF65-F5344CB8AC3E}">
        <p14:creationId xmlns:p14="http://schemas.microsoft.com/office/powerpoint/2010/main" val="137842917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dirty="0" err="1" smtClean="0"/>
              <a:t>Instrumente</a:t>
            </a:r>
            <a:r>
              <a:rPr lang="en-US" b="0" dirty="0" smtClean="0"/>
              <a:t> I </a:t>
            </a:r>
            <a:r>
              <a:rPr lang="en-US" sz="1600" b="0" dirty="0"/>
              <a:t/>
            </a:r>
            <a:br>
              <a:rPr lang="en-US" sz="1600" b="0" dirty="0"/>
            </a:br>
            <a:r>
              <a:rPr lang="en-US" sz="1600" b="0" dirty="0" smtClean="0"/>
              <a:t>ELMA</a:t>
            </a:r>
            <a:endParaRPr lang="de-DE" sz="1600" b="0" dirty="0"/>
          </a:p>
        </p:txBody>
      </p:sp>
      <p:sp>
        <p:nvSpPr>
          <p:cNvPr id="4" name="Inhaltsplatzhalter 3"/>
          <p:cNvSpPr>
            <a:spLocks noGrp="1"/>
          </p:cNvSpPr>
          <p:nvPr>
            <p:ph idx="1"/>
          </p:nvPr>
        </p:nvSpPr>
        <p:spPr>
          <a:xfrm>
            <a:off x="684000" y="1981200"/>
            <a:ext cx="7776000" cy="4282800"/>
          </a:xfrm>
        </p:spPr>
        <p:txBody>
          <a:bodyPr/>
          <a:lstStyle/>
          <a:p>
            <a:r>
              <a:rPr lang="en-GB" altLang="de-DE" dirty="0" smtClean="0">
                <a:solidFill>
                  <a:srgbClr val="6E6452"/>
                </a:solidFill>
              </a:rPr>
              <a:t>Instrument </a:t>
            </a:r>
            <a:r>
              <a:rPr lang="en-GB" altLang="de-DE" dirty="0" err="1" smtClean="0">
                <a:solidFill>
                  <a:srgbClr val="6E6452"/>
                </a:solidFill>
              </a:rPr>
              <a:t>für</a:t>
            </a:r>
            <a:r>
              <a:rPr lang="en-GB" altLang="de-DE" dirty="0" smtClean="0">
                <a:solidFill>
                  <a:srgbClr val="6E6452"/>
                </a:solidFill>
              </a:rPr>
              <a:t> die </a:t>
            </a:r>
            <a:r>
              <a:rPr lang="en-GB" altLang="de-DE" dirty="0" err="1" smtClean="0">
                <a:solidFill>
                  <a:srgbClr val="6E6452"/>
                </a:solidFill>
              </a:rPr>
              <a:t>Ursachenanalyse</a:t>
            </a:r>
            <a:r>
              <a:rPr lang="en-GB" altLang="de-DE" dirty="0" smtClean="0">
                <a:solidFill>
                  <a:srgbClr val="6E6452"/>
                </a:solidFill>
              </a:rPr>
              <a:t>: </a:t>
            </a:r>
            <a:r>
              <a:rPr lang="en-GB" altLang="de-DE" dirty="0" err="1" smtClean="0">
                <a:solidFill>
                  <a:srgbClr val="6E6452"/>
                </a:solidFill>
              </a:rPr>
              <a:t>Beschäftigungs</a:t>
            </a:r>
            <a:r>
              <a:rPr lang="en-GB" altLang="de-DE" dirty="0" smtClean="0">
                <a:solidFill>
                  <a:srgbClr val="6E6452"/>
                </a:solidFill>
              </a:rPr>
              <a:t>- </a:t>
            </a:r>
            <a:r>
              <a:rPr lang="en-GB" altLang="de-DE" dirty="0">
                <a:solidFill>
                  <a:srgbClr val="6E6452"/>
                </a:solidFill>
              </a:rPr>
              <a:t>und </a:t>
            </a:r>
            <a:r>
              <a:rPr lang="en-GB" altLang="de-DE" dirty="0" err="1">
                <a:solidFill>
                  <a:srgbClr val="6E6452"/>
                </a:solidFill>
              </a:rPr>
              <a:t>Arbeitsmarktanalyse</a:t>
            </a:r>
            <a:r>
              <a:rPr lang="en-GB" altLang="de-DE" dirty="0">
                <a:solidFill>
                  <a:srgbClr val="6E6452"/>
                </a:solidFill>
              </a:rPr>
              <a:t>  (ELMA</a:t>
            </a:r>
            <a:r>
              <a:rPr lang="en-GB" altLang="de-DE" dirty="0" smtClean="0">
                <a:solidFill>
                  <a:srgbClr val="6E6452"/>
                </a:solidFill>
              </a:rPr>
              <a:t>)</a:t>
            </a:r>
            <a:endParaRPr lang="en-GB" altLang="de-DE" dirty="0">
              <a:solidFill>
                <a:srgbClr val="6E6452"/>
              </a:solidFill>
            </a:endParaRPr>
          </a:p>
        </p:txBody>
      </p:sp>
      <p:sp>
        <p:nvSpPr>
          <p:cNvPr id="5" name="Abgerundetes Rechteck 4"/>
          <p:cNvSpPr/>
          <p:nvPr/>
        </p:nvSpPr>
        <p:spPr bwMode="auto">
          <a:xfrm>
            <a:off x="966251" y="5249096"/>
            <a:ext cx="4355895" cy="845592"/>
          </a:xfrm>
          <a:prstGeom prst="roundRect">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de-DE" sz="2200" b="1">
              <a:solidFill>
                <a:srgbClr val="999999"/>
              </a:solidFill>
            </a:endParaRPr>
          </a:p>
        </p:txBody>
      </p:sp>
      <p:sp>
        <p:nvSpPr>
          <p:cNvPr id="6" name="Abgerundetes Rechteck 5"/>
          <p:cNvSpPr/>
          <p:nvPr/>
        </p:nvSpPr>
        <p:spPr bwMode="auto">
          <a:xfrm>
            <a:off x="3340539" y="3516157"/>
            <a:ext cx="2005012" cy="846902"/>
          </a:xfrm>
          <a:prstGeom prst="roundRect">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de-DE" sz="2200" b="1">
              <a:solidFill>
                <a:srgbClr val="999999"/>
              </a:solidFill>
            </a:endParaRPr>
          </a:p>
        </p:txBody>
      </p:sp>
      <p:sp>
        <p:nvSpPr>
          <p:cNvPr id="7" name="Abgerundetes Rechteck 6"/>
          <p:cNvSpPr/>
          <p:nvPr/>
        </p:nvSpPr>
        <p:spPr bwMode="auto">
          <a:xfrm>
            <a:off x="5656890" y="2726013"/>
            <a:ext cx="1981201" cy="3368675"/>
          </a:xfrm>
          <a:prstGeom prst="roundRect">
            <a:avLst/>
          </a:prstGeom>
          <a:solidFill>
            <a:schemeClr val="accent3">
              <a:lumMod val="20000"/>
              <a:lumOff val="80000"/>
            </a:schemeClr>
          </a:solidFill>
          <a:ln w="9525" cap="flat" cmpd="sng" algn="ctr">
            <a:solidFill>
              <a:srgbClr val="C00000"/>
            </a:solidFill>
            <a:prstDash val="solid"/>
            <a:round/>
            <a:headEnd type="none" w="med" len="med"/>
            <a:tailEnd type="none" w="med" len="med"/>
          </a:ln>
          <a:effectLst>
            <a:outerShdw blurRad="50800" dist="38100" dir="8100000" algn="tr" rotWithShape="0">
              <a:prstClr val="black">
                <a:alpha val="40000"/>
              </a:prstClr>
            </a:outerShdw>
          </a:effectLst>
        </p:spPr>
        <p:txBody>
          <a:bodyPr/>
          <a:lstStyle/>
          <a:p>
            <a:pPr eaLnBrk="0" hangingPunct="0">
              <a:defRPr/>
            </a:pPr>
            <a:endParaRPr lang="de-DE" sz="2200" b="1">
              <a:solidFill>
                <a:srgbClr val="999999"/>
              </a:solidFill>
            </a:endParaRPr>
          </a:p>
        </p:txBody>
      </p:sp>
      <p:sp>
        <p:nvSpPr>
          <p:cNvPr id="8" name="Abgerundetes Rechteck 7"/>
          <p:cNvSpPr/>
          <p:nvPr/>
        </p:nvSpPr>
        <p:spPr bwMode="auto">
          <a:xfrm>
            <a:off x="991039" y="3076379"/>
            <a:ext cx="2005012" cy="2082566"/>
          </a:xfrm>
          <a:prstGeom prst="roundRect">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de-DE" sz="2200" b="1">
              <a:solidFill>
                <a:srgbClr val="999999"/>
              </a:solidFill>
            </a:endParaRPr>
          </a:p>
        </p:txBody>
      </p:sp>
      <p:sp>
        <p:nvSpPr>
          <p:cNvPr id="9" name="Inhaltsplatzhalter 2"/>
          <p:cNvSpPr txBox="1">
            <a:spLocks/>
          </p:cNvSpPr>
          <p:nvPr/>
        </p:nvSpPr>
        <p:spPr bwMode="auto">
          <a:xfrm>
            <a:off x="991039" y="3407929"/>
            <a:ext cx="2005012" cy="1583172"/>
          </a:xfrm>
          <a:prstGeom prst="rect">
            <a:avLst/>
          </a:prstGeom>
          <a:noFill/>
          <a:ln w="9525">
            <a:noFill/>
            <a:miter lim="800000"/>
            <a:headEnd/>
            <a:tailEnd/>
          </a:ln>
          <a:effectLst/>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lang="de-DE" sz="1800" baseline="0" noProof="0">
                <a:solidFill>
                  <a:schemeClr val="tx2"/>
                </a:solidFill>
                <a:latin typeface="+mn-lt"/>
                <a:ea typeface="+mn-ea"/>
                <a:cs typeface="+mn-cs"/>
              </a:defRPr>
            </a:lvl1pPr>
            <a:lvl2pPr marL="360000" indent="-360000" algn="l" rtl="0" eaLnBrk="1" fontAlgn="base" hangingPunct="1">
              <a:spcBef>
                <a:spcPts val="400"/>
              </a:spcBef>
              <a:spcAft>
                <a:spcPts val="800"/>
              </a:spcAft>
              <a:buClr>
                <a:srgbClr val="C80F0F"/>
              </a:buClr>
              <a:buFont typeface="Wingdings" panose="05000000000000000000" pitchFamily="2" charset="2"/>
              <a:buChar char="§"/>
              <a:tabLst>
                <a:tab pos="2190750" algn="l"/>
              </a:tabLst>
              <a:defRPr lang="de-DE" sz="1600" noProof="0">
                <a:solidFill>
                  <a:schemeClr val="tx2"/>
                </a:solidFill>
                <a:latin typeface="+mn-lt"/>
              </a:defRPr>
            </a:lvl2pPr>
            <a:lvl3pPr marL="720000" indent="-360000" algn="l" rtl="0" eaLnBrk="1" fontAlgn="base" hangingPunct="1">
              <a:spcBef>
                <a:spcPts val="400"/>
              </a:spcBef>
              <a:spcAft>
                <a:spcPts val="800"/>
              </a:spcAft>
              <a:buClr>
                <a:schemeClr val="tx2"/>
              </a:buClr>
              <a:buFont typeface="Wingdings" panose="05000000000000000000" pitchFamily="2" charset="2"/>
              <a:buChar char="§"/>
              <a:tabLst>
                <a:tab pos="2190750" algn="l"/>
              </a:tabLst>
              <a:defRPr lang="de-DE" sz="1600" noProof="0">
                <a:solidFill>
                  <a:schemeClr val="tx2"/>
                </a:solidFill>
                <a:latin typeface="+mn-lt"/>
              </a:defRPr>
            </a:lvl3pPr>
            <a:lvl4pPr marL="1080000" indent="-360000" algn="l" rtl="0" eaLnBrk="1" fontAlgn="base" hangingPunct="1">
              <a:spcBef>
                <a:spcPts val="400"/>
              </a:spcBef>
              <a:spcAft>
                <a:spcPts val="800"/>
              </a:spcAft>
              <a:buClr>
                <a:schemeClr val="tx2"/>
              </a:buClr>
              <a:buFont typeface="Arial" pitchFamily="34" charset="0"/>
              <a:buChar char="•"/>
              <a:tabLst>
                <a:tab pos="2190750" algn="l"/>
              </a:tabLst>
              <a:defRPr lang="de-DE" sz="1600" baseline="0" noProof="0">
                <a:solidFill>
                  <a:schemeClr val="tx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lgn="ctr">
              <a:buFont typeface="Wingdings" pitchFamily="2" charset="2"/>
              <a:buNone/>
            </a:pPr>
            <a:r>
              <a:rPr lang="de-DE" altLang="de-DE" sz="1600" b="0" kern="0" dirty="0" smtClean="0">
                <a:solidFill>
                  <a:schemeClr val="tx1"/>
                </a:solidFill>
              </a:rPr>
              <a:t>Dimensionen der Arbeitslosigkeit und Unterbeschäftigung</a:t>
            </a:r>
          </a:p>
        </p:txBody>
      </p:sp>
      <p:sp>
        <p:nvSpPr>
          <p:cNvPr id="10" name="Inhaltsplatzhalter 2"/>
          <p:cNvSpPr txBox="1">
            <a:spLocks/>
          </p:cNvSpPr>
          <p:nvPr/>
        </p:nvSpPr>
        <p:spPr bwMode="auto">
          <a:xfrm>
            <a:off x="5656890" y="3000219"/>
            <a:ext cx="2005012"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lgn="l" rtl="0" eaLnBrk="0" fontAlgn="base" hangingPunct="0">
              <a:spcBef>
                <a:spcPct val="20000"/>
              </a:spcBef>
              <a:spcAft>
                <a:spcPct val="0"/>
              </a:spcAft>
              <a:buClr>
                <a:srgbClr val="C80F0F"/>
              </a:buClr>
              <a:buFont typeface="Wingdings" pitchFamily="2" charset="2"/>
              <a:buChar char="§"/>
              <a:tabLst>
                <a:tab pos="2190750" algn="l"/>
              </a:tabLst>
              <a:defRPr sz="2400">
                <a:solidFill>
                  <a:schemeClr val="tx1"/>
                </a:solidFill>
                <a:latin typeface="+mn-lt"/>
                <a:ea typeface="+mn-ea"/>
                <a:cs typeface="+mn-cs"/>
              </a:defRPr>
            </a:lvl1pPr>
            <a:lvl2pPr marL="762000" indent="-285750" algn="l" rtl="0" eaLnBrk="0" fontAlgn="base" hangingPunct="0">
              <a:spcBef>
                <a:spcPct val="20000"/>
              </a:spcBef>
              <a:spcAft>
                <a:spcPct val="0"/>
              </a:spcAft>
              <a:buClr>
                <a:schemeClr val="tx1"/>
              </a:buClr>
              <a:buFont typeface="Wingdings" pitchFamily="2" charset="2"/>
              <a:buChar char="§"/>
              <a:tabLst>
                <a:tab pos="2190750" algn="l"/>
              </a:tabLst>
              <a:defRPr sz="2200">
                <a:solidFill>
                  <a:schemeClr val="tx1"/>
                </a:solidFill>
                <a:latin typeface="+mn-lt"/>
              </a:defRPr>
            </a:lvl2pPr>
            <a:lvl3pPr marL="1238250" indent="-285750" algn="l" rtl="0" eaLnBrk="0" fontAlgn="base" hangingPunct="0">
              <a:spcBef>
                <a:spcPct val="20000"/>
              </a:spcBef>
              <a:spcAft>
                <a:spcPct val="0"/>
              </a:spcAft>
              <a:buClr>
                <a:srgbClr val="999999"/>
              </a:buClr>
              <a:buFont typeface="Wingdings" pitchFamily="2" charset="2"/>
              <a:buChar char="§"/>
              <a:tabLst>
                <a:tab pos="2190750" algn="l"/>
              </a:tabLst>
              <a:defRPr sz="2000">
                <a:solidFill>
                  <a:schemeClr val="tx1"/>
                </a:solidFill>
                <a:latin typeface="+mn-lt"/>
              </a:defRPr>
            </a:lvl3pPr>
            <a:lvl4pPr marL="1714500" indent="-285750" algn="l" rtl="0" eaLnBrk="0" fontAlgn="base" hangingPunct="0">
              <a:spcBef>
                <a:spcPct val="20000"/>
              </a:spcBef>
              <a:spcAft>
                <a:spcPct val="0"/>
              </a:spcAft>
              <a:buClr>
                <a:srgbClr val="C80F0F"/>
              </a:buClr>
              <a:buChar char="-"/>
              <a:tabLst>
                <a:tab pos="2190750" algn="l"/>
              </a:tabLst>
              <a:defRPr sz="1800">
                <a:solidFill>
                  <a:schemeClr val="tx1"/>
                </a:solidFill>
                <a:latin typeface="+mn-lt"/>
              </a:defRPr>
            </a:lvl4pPr>
            <a:lvl5pPr marL="2190750" indent="-260350" algn="l" rtl="0" eaLnBrk="0" fontAlgn="base" hangingPunct="0">
              <a:spcBef>
                <a:spcPct val="20000"/>
              </a:spcBef>
              <a:spcAft>
                <a:spcPct val="0"/>
              </a:spcAft>
              <a:buClr>
                <a:schemeClr val="tx1"/>
              </a:buClr>
              <a:buChar char="-"/>
              <a:tabLst>
                <a:tab pos="2190750" algn="l"/>
              </a:tabLst>
              <a:defRPr sz="16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a:lstStyle>
          <a:p>
            <a:pPr marL="0" indent="0" algn="ctr">
              <a:buFont typeface="Wingdings" pitchFamily="2" charset="2"/>
              <a:buNone/>
              <a:defRPr/>
            </a:pPr>
            <a:endParaRPr lang="de-DE" kern="0" dirty="0" smtClean="0"/>
          </a:p>
          <a:p>
            <a:pPr marL="0" indent="0" algn="ctr">
              <a:buFont typeface="Wingdings" pitchFamily="2" charset="2"/>
              <a:buNone/>
              <a:defRPr/>
            </a:pPr>
            <a:r>
              <a:rPr lang="de-DE" sz="1800" kern="0" dirty="0" smtClean="0"/>
              <a:t>Hemmnisse von Beschäftigung und Einkommens-generierung</a:t>
            </a:r>
            <a:endParaRPr lang="de-DE" sz="1800" kern="0" dirty="0"/>
          </a:p>
        </p:txBody>
      </p:sp>
      <p:sp>
        <p:nvSpPr>
          <p:cNvPr id="11" name="Nach unten gekrümmter Pfeil 1"/>
          <p:cNvSpPr>
            <a:spLocks noChangeArrowheads="1"/>
          </p:cNvSpPr>
          <p:nvPr/>
        </p:nvSpPr>
        <p:spPr bwMode="auto">
          <a:xfrm>
            <a:off x="3179881" y="2726013"/>
            <a:ext cx="2477009" cy="712078"/>
          </a:xfrm>
          <a:prstGeom prst="curvedDownArrow">
            <a:avLst>
              <a:gd name="adj1" fmla="val 24999"/>
              <a:gd name="adj2" fmla="val 50031"/>
              <a:gd name="adj3" fmla="val 25000"/>
            </a:avLst>
          </a:prstGeom>
          <a:solidFill>
            <a:srgbClr val="C00000"/>
          </a:solidFill>
          <a:ln w="9525" algn="ctr">
            <a:solidFill>
              <a:srgbClr val="C00000"/>
            </a:solidFill>
            <a:round/>
            <a:headEnd/>
            <a:tailEnd/>
          </a:ln>
        </p:spPr>
        <p:txBody>
          <a:bodyPr/>
          <a:lstStyle>
            <a:lvl1pPr eaLnBrk="0" hangingPunct="0">
              <a:spcBef>
                <a:spcPts val="400"/>
              </a:spcBef>
              <a:spcAft>
                <a:spcPts val="800"/>
              </a:spcAft>
              <a:buClr>
                <a:srgbClr val="C80F0F"/>
              </a:buClr>
              <a:buFont typeface="Arial" charset="0"/>
              <a:buChar char="•"/>
              <a:defRPr>
                <a:solidFill>
                  <a:schemeClr val="tx2"/>
                </a:solidFill>
                <a:latin typeface="Arial" charset="0"/>
              </a:defRPr>
            </a:lvl1pPr>
            <a:lvl2pPr marL="742950" indent="-285750" eaLnBrk="0" hangingPunct="0">
              <a:spcBef>
                <a:spcPts val="400"/>
              </a:spcBef>
              <a:spcAft>
                <a:spcPts val="800"/>
              </a:spcAft>
              <a:buClr>
                <a:schemeClr val="accent1"/>
              </a:buClr>
              <a:buFont typeface="Arial" charset="0"/>
              <a:buChar char="•"/>
              <a:defRPr>
                <a:solidFill>
                  <a:schemeClr val="tx2"/>
                </a:solidFill>
                <a:latin typeface="Arial" charset="0"/>
              </a:defRPr>
            </a:lvl2pPr>
            <a:lvl3pPr marL="1143000" indent="-228600" eaLnBrk="0" hangingPunct="0">
              <a:spcBef>
                <a:spcPts val="400"/>
              </a:spcBef>
              <a:spcAft>
                <a:spcPts val="800"/>
              </a:spcAft>
              <a:buClr>
                <a:schemeClr val="tx2"/>
              </a:buClr>
              <a:buFont typeface="Arial" charset="0"/>
              <a:buChar char="•"/>
              <a:defRPr>
                <a:solidFill>
                  <a:schemeClr val="tx2"/>
                </a:solidFill>
                <a:latin typeface="Arial" charset="0"/>
              </a:defRPr>
            </a:lvl3pPr>
            <a:lvl4pPr marL="1600200" indent="-228600" eaLnBrk="0" hangingPunct="0">
              <a:spcBef>
                <a:spcPts val="400"/>
              </a:spcBef>
              <a:spcAft>
                <a:spcPts val="800"/>
              </a:spcAft>
              <a:buClr>
                <a:schemeClr val="tx2"/>
              </a:buClr>
              <a:buFont typeface="Arial" charset="0"/>
              <a:buChar char="•"/>
              <a:defRPr>
                <a:solidFill>
                  <a:schemeClr val="tx2"/>
                </a:solidFill>
                <a:latin typeface="Arial" charset="0"/>
              </a:defRPr>
            </a:lvl4pPr>
            <a:lvl5pPr marL="2057400" indent="-228600" eaLnBrk="0" hangingPunct="0">
              <a:spcBef>
                <a:spcPts val="400"/>
              </a:spcBef>
              <a:spcAft>
                <a:spcPts val="800"/>
              </a:spcAft>
              <a:buClr>
                <a:srgbClr val="6E6452"/>
              </a:buClr>
              <a:buFont typeface="Arial" charset="0"/>
              <a:buChar char="•"/>
              <a:defRPr>
                <a:solidFill>
                  <a:srgbClr val="6E6452"/>
                </a:solidFill>
                <a:latin typeface="Arial" charset="0"/>
              </a:defRPr>
            </a:lvl5pPr>
            <a:lvl6pPr marL="25146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6pPr>
            <a:lvl7pPr marL="29718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7pPr>
            <a:lvl8pPr marL="34290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8pPr>
            <a:lvl9pPr marL="38862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9pPr>
          </a:lstStyle>
          <a:p>
            <a:pPr>
              <a:spcBef>
                <a:spcPct val="0"/>
              </a:spcBef>
              <a:spcAft>
                <a:spcPct val="0"/>
              </a:spcAft>
              <a:buClrTx/>
              <a:buFontTx/>
              <a:buNone/>
            </a:pPr>
            <a:endParaRPr lang="de-DE" altLang="de-DE" sz="2200" b="1">
              <a:solidFill>
                <a:srgbClr val="999999"/>
              </a:solidFill>
            </a:endParaRPr>
          </a:p>
        </p:txBody>
      </p:sp>
      <p:sp>
        <p:nvSpPr>
          <p:cNvPr id="12" name="Inhaltsplatzhalter 2"/>
          <p:cNvSpPr txBox="1">
            <a:spLocks/>
          </p:cNvSpPr>
          <p:nvPr/>
        </p:nvSpPr>
        <p:spPr bwMode="auto">
          <a:xfrm>
            <a:off x="3192901" y="3592356"/>
            <a:ext cx="2275468" cy="72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lgn="l" rtl="0" eaLnBrk="0" fontAlgn="base" hangingPunct="0">
              <a:spcBef>
                <a:spcPct val="20000"/>
              </a:spcBef>
              <a:spcAft>
                <a:spcPct val="0"/>
              </a:spcAft>
              <a:buClr>
                <a:srgbClr val="C80F0F"/>
              </a:buClr>
              <a:buFont typeface="Wingdings" pitchFamily="2" charset="2"/>
              <a:buChar char="§"/>
              <a:tabLst>
                <a:tab pos="2190750" algn="l"/>
              </a:tabLst>
              <a:defRPr sz="2400">
                <a:solidFill>
                  <a:schemeClr val="tx1"/>
                </a:solidFill>
                <a:latin typeface="+mn-lt"/>
                <a:ea typeface="+mn-ea"/>
                <a:cs typeface="+mn-cs"/>
              </a:defRPr>
            </a:lvl1pPr>
            <a:lvl2pPr marL="762000" indent="-285750" algn="l" rtl="0" eaLnBrk="0" fontAlgn="base" hangingPunct="0">
              <a:spcBef>
                <a:spcPct val="20000"/>
              </a:spcBef>
              <a:spcAft>
                <a:spcPct val="0"/>
              </a:spcAft>
              <a:buClr>
                <a:schemeClr val="tx1"/>
              </a:buClr>
              <a:buFont typeface="Wingdings" pitchFamily="2" charset="2"/>
              <a:buChar char="§"/>
              <a:tabLst>
                <a:tab pos="2190750" algn="l"/>
              </a:tabLst>
              <a:defRPr sz="2200">
                <a:solidFill>
                  <a:schemeClr val="tx1"/>
                </a:solidFill>
                <a:latin typeface="+mn-lt"/>
              </a:defRPr>
            </a:lvl2pPr>
            <a:lvl3pPr marL="1238250" indent="-285750" algn="l" rtl="0" eaLnBrk="0" fontAlgn="base" hangingPunct="0">
              <a:spcBef>
                <a:spcPct val="20000"/>
              </a:spcBef>
              <a:spcAft>
                <a:spcPct val="0"/>
              </a:spcAft>
              <a:buClr>
                <a:srgbClr val="999999"/>
              </a:buClr>
              <a:buFont typeface="Wingdings" pitchFamily="2" charset="2"/>
              <a:buChar char="§"/>
              <a:tabLst>
                <a:tab pos="2190750" algn="l"/>
              </a:tabLst>
              <a:defRPr sz="2000">
                <a:solidFill>
                  <a:schemeClr val="tx1"/>
                </a:solidFill>
                <a:latin typeface="+mn-lt"/>
              </a:defRPr>
            </a:lvl3pPr>
            <a:lvl4pPr marL="1714500" indent="-285750" algn="l" rtl="0" eaLnBrk="0" fontAlgn="base" hangingPunct="0">
              <a:spcBef>
                <a:spcPct val="20000"/>
              </a:spcBef>
              <a:spcAft>
                <a:spcPct val="0"/>
              </a:spcAft>
              <a:buClr>
                <a:srgbClr val="C80F0F"/>
              </a:buClr>
              <a:buChar char="-"/>
              <a:tabLst>
                <a:tab pos="2190750" algn="l"/>
              </a:tabLst>
              <a:defRPr sz="1800">
                <a:solidFill>
                  <a:schemeClr val="tx1"/>
                </a:solidFill>
                <a:latin typeface="+mn-lt"/>
              </a:defRPr>
            </a:lvl4pPr>
            <a:lvl5pPr marL="2190750" indent="-260350" algn="l" rtl="0" eaLnBrk="0" fontAlgn="base" hangingPunct="0">
              <a:spcBef>
                <a:spcPct val="20000"/>
              </a:spcBef>
              <a:spcAft>
                <a:spcPct val="0"/>
              </a:spcAft>
              <a:buClr>
                <a:schemeClr val="tx1"/>
              </a:buClr>
              <a:buChar char="-"/>
              <a:tabLst>
                <a:tab pos="2190750" algn="l"/>
              </a:tabLst>
              <a:defRPr sz="16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a:lstStyle>
          <a:p>
            <a:pPr marL="0" indent="0" algn="ctr">
              <a:buFont typeface="Wingdings" pitchFamily="2" charset="2"/>
              <a:buNone/>
              <a:defRPr/>
            </a:pPr>
            <a:r>
              <a:rPr lang="de-DE" sz="1800" kern="0" dirty="0" smtClean="0"/>
              <a:t>Ökonomische Grundaussagen</a:t>
            </a:r>
            <a:endParaRPr lang="de-DE" sz="1800" kern="0" dirty="0"/>
          </a:p>
        </p:txBody>
      </p:sp>
      <p:sp>
        <p:nvSpPr>
          <p:cNvPr id="13" name="Inhaltsplatzhalter 2"/>
          <p:cNvSpPr txBox="1">
            <a:spLocks/>
          </p:cNvSpPr>
          <p:nvPr/>
        </p:nvSpPr>
        <p:spPr bwMode="auto">
          <a:xfrm>
            <a:off x="966251" y="5389810"/>
            <a:ext cx="4379300" cy="56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lgn="l" rtl="0" eaLnBrk="0" fontAlgn="base" hangingPunct="0">
              <a:spcBef>
                <a:spcPct val="20000"/>
              </a:spcBef>
              <a:spcAft>
                <a:spcPct val="0"/>
              </a:spcAft>
              <a:buClr>
                <a:srgbClr val="C80F0F"/>
              </a:buClr>
              <a:buFont typeface="Wingdings" pitchFamily="2" charset="2"/>
              <a:buChar char="§"/>
              <a:tabLst>
                <a:tab pos="2190750" algn="l"/>
              </a:tabLst>
              <a:defRPr sz="2400">
                <a:solidFill>
                  <a:schemeClr val="tx1"/>
                </a:solidFill>
                <a:latin typeface="+mn-lt"/>
                <a:ea typeface="+mn-ea"/>
                <a:cs typeface="+mn-cs"/>
              </a:defRPr>
            </a:lvl1pPr>
            <a:lvl2pPr marL="762000" indent="-285750" algn="l" rtl="0" eaLnBrk="0" fontAlgn="base" hangingPunct="0">
              <a:spcBef>
                <a:spcPct val="20000"/>
              </a:spcBef>
              <a:spcAft>
                <a:spcPct val="0"/>
              </a:spcAft>
              <a:buClr>
                <a:schemeClr val="tx1"/>
              </a:buClr>
              <a:buFont typeface="Wingdings" pitchFamily="2" charset="2"/>
              <a:buChar char="§"/>
              <a:tabLst>
                <a:tab pos="2190750" algn="l"/>
              </a:tabLst>
              <a:defRPr sz="2200">
                <a:solidFill>
                  <a:schemeClr val="tx1"/>
                </a:solidFill>
                <a:latin typeface="+mn-lt"/>
              </a:defRPr>
            </a:lvl2pPr>
            <a:lvl3pPr marL="1238250" indent="-285750" algn="l" rtl="0" eaLnBrk="0" fontAlgn="base" hangingPunct="0">
              <a:spcBef>
                <a:spcPct val="20000"/>
              </a:spcBef>
              <a:spcAft>
                <a:spcPct val="0"/>
              </a:spcAft>
              <a:buClr>
                <a:srgbClr val="999999"/>
              </a:buClr>
              <a:buFont typeface="Wingdings" pitchFamily="2" charset="2"/>
              <a:buChar char="§"/>
              <a:tabLst>
                <a:tab pos="2190750" algn="l"/>
              </a:tabLst>
              <a:defRPr sz="2000">
                <a:solidFill>
                  <a:schemeClr val="tx1"/>
                </a:solidFill>
                <a:latin typeface="+mn-lt"/>
              </a:defRPr>
            </a:lvl3pPr>
            <a:lvl4pPr marL="1714500" indent="-285750" algn="l" rtl="0" eaLnBrk="0" fontAlgn="base" hangingPunct="0">
              <a:spcBef>
                <a:spcPct val="20000"/>
              </a:spcBef>
              <a:spcAft>
                <a:spcPct val="0"/>
              </a:spcAft>
              <a:buClr>
                <a:srgbClr val="C80F0F"/>
              </a:buClr>
              <a:buChar char="-"/>
              <a:tabLst>
                <a:tab pos="2190750" algn="l"/>
              </a:tabLst>
              <a:defRPr sz="1800">
                <a:solidFill>
                  <a:schemeClr val="tx1"/>
                </a:solidFill>
                <a:latin typeface="+mn-lt"/>
              </a:defRPr>
            </a:lvl4pPr>
            <a:lvl5pPr marL="2190750" indent="-260350" algn="l" rtl="0" eaLnBrk="0" fontAlgn="base" hangingPunct="0">
              <a:spcBef>
                <a:spcPct val="20000"/>
              </a:spcBef>
              <a:spcAft>
                <a:spcPct val="0"/>
              </a:spcAft>
              <a:buClr>
                <a:schemeClr val="tx1"/>
              </a:buClr>
              <a:buChar char="-"/>
              <a:tabLst>
                <a:tab pos="2190750" algn="l"/>
              </a:tabLst>
              <a:defRPr sz="16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a:lstStyle>
          <a:p>
            <a:pPr marL="0" indent="0" algn="ctr">
              <a:buFont typeface="Wingdings" pitchFamily="2" charset="2"/>
              <a:buNone/>
              <a:defRPr/>
            </a:pPr>
            <a:r>
              <a:rPr lang="de-DE" sz="1800" kern="0" dirty="0" smtClean="0"/>
              <a:t>Empirische Evidenz</a:t>
            </a:r>
            <a:endParaRPr lang="de-DE" sz="1800" kern="0" dirty="0"/>
          </a:p>
        </p:txBody>
      </p:sp>
      <p:sp>
        <p:nvSpPr>
          <p:cNvPr id="14" name="Textfeld 5"/>
          <p:cNvSpPr txBox="1">
            <a:spLocks noChangeArrowheads="1"/>
          </p:cNvSpPr>
          <p:nvPr/>
        </p:nvSpPr>
        <p:spPr bwMode="auto">
          <a:xfrm>
            <a:off x="4044035" y="2583585"/>
            <a:ext cx="94269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spcAft>
                <a:spcPts val="800"/>
              </a:spcAft>
              <a:buClr>
                <a:srgbClr val="C80F0F"/>
              </a:buClr>
              <a:buFont typeface="Arial" charset="0"/>
              <a:buChar char="•"/>
              <a:defRPr>
                <a:solidFill>
                  <a:schemeClr val="tx2"/>
                </a:solidFill>
                <a:latin typeface="Arial" charset="0"/>
              </a:defRPr>
            </a:lvl1pPr>
            <a:lvl2pPr marL="742950" indent="-285750" eaLnBrk="0" hangingPunct="0">
              <a:spcBef>
                <a:spcPts val="400"/>
              </a:spcBef>
              <a:spcAft>
                <a:spcPts val="800"/>
              </a:spcAft>
              <a:buClr>
                <a:schemeClr val="accent1"/>
              </a:buClr>
              <a:buFont typeface="Arial" charset="0"/>
              <a:buChar char="•"/>
              <a:defRPr>
                <a:solidFill>
                  <a:schemeClr val="tx2"/>
                </a:solidFill>
                <a:latin typeface="Arial" charset="0"/>
              </a:defRPr>
            </a:lvl2pPr>
            <a:lvl3pPr marL="1143000" indent="-228600" eaLnBrk="0" hangingPunct="0">
              <a:spcBef>
                <a:spcPts val="400"/>
              </a:spcBef>
              <a:spcAft>
                <a:spcPts val="800"/>
              </a:spcAft>
              <a:buClr>
                <a:schemeClr val="tx2"/>
              </a:buClr>
              <a:buFont typeface="Arial" charset="0"/>
              <a:buChar char="•"/>
              <a:defRPr>
                <a:solidFill>
                  <a:schemeClr val="tx2"/>
                </a:solidFill>
                <a:latin typeface="Arial" charset="0"/>
              </a:defRPr>
            </a:lvl3pPr>
            <a:lvl4pPr marL="1600200" indent="-228600" eaLnBrk="0" hangingPunct="0">
              <a:spcBef>
                <a:spcPts val="400"/>
              </a:spcBef>
              <a:spcAft>
                <a:spcPts val="800"/>
              </a:spcAft>
              <a:buClr>
                <a:schemeClr val="tx2"/>
              </a:buClr>
              <a:buFont typeface="Arial" charset="0"/>
              <a:buChar char="•"/>
              <a:defRPr>
                <a:solidFill>
                  <a:schemeClr val="tx2"/>
                </a:solidFill>
                <a:latin typeface="Arial" charset="0"/>
              </a:defRPr>
            </a:lvl4pPr>
            <a:lvl5pPr marL="2057400" indent="-228600" eaLnBrk="0" hangingPunct="0">
              <a:spcBef>
                <a:spcPts val="400"/>
              </a:spcBef>
              <a:spcAft>
                <a:spcPts val="800"/>
              </a:spcAft>
              <a:buClr>
                <a:srgbClr val="6E6452"/>
              </a:buClr>
              <a:buFont typeface="Arial" charset="0"/>
              <a:buChar char="•"/>
              <a:defRPr>
                <a:solidFill>
                  <a:srgbClr val="6E6452"/>
                </a:solidFill>
                <a:latin typeface="Arial" charset="0"/>
              </a:defRPr>
            </a:lvl5pPr>
            <a:lvl6pPr marL="25146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6pPr>
            <a:lvl7pPr marL="29718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7pPr>
            <a:lvl8pPr marL="34290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8pPr>
            <a:lvl9pPr marL="38862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9pPr>
          </a:lstStyle>
          <a:p>
            <a:pPr eaLnBrk="1" hangingPunct="1">
              <a:spcBef>
                <a:spcPct val="0"/>
              </a:spcBef>
              <a:spcAft>
                <a:spcPct val="0"/>
              </a:spcAft>
              <a:buClrTx/>
              <a:buFontTx/>
              <a:buNone/>
            </a:pPr>
            <a:r>
              <a:rPr lang="de-DE" altLang="de-DE" sz="6600" b="1" dirty="0">
                <a:solidFill>
                  <a:srgbClr val="C00000"/>
                </a:solidFill>
              </a:rPr>
              <a:t>?</a:t>
            </a:r>
          </a:p>
        </p:txBody>
      </p:sp>
      <p:sp>
        <p:nvSpPr>
          <p:cNvPr id="15" name="Textfeld 1"/>
          <p:cNvSpPr txBox="1">
            <a:spLocks noChangeArrowheads="1"/>
          </p:cNvSpPr>
          <p:nvPr/>
        </p:nvSpPr>
        <p:spPr bwMode="auto">
          <a:xfrm>
            <a:off x="4106864" y="4313596"/>
            <a:ext cx="60801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spcAft>
                <a:spcPts val="800"/>
              </a:spcAft>
              <a:buClr>
                <a:srgbClr val="C80F0F"/>
              </a:buClr>
              <a:buFont typeface="Arial" charset="0"/>
              <a:buChar char="•"/>
              <a:defRPr>
                <a:solidFill>
                  <a:schemeClr val="tx2"/>
                </a:solidFill>
                <a:latin typeface="Arial" charset="0"/>
              </a:defRPr>
            </a:lvl1pPr>
            <a:lvl2pPr marL="742950" indent="-285750" eaLnBrk="0" hangingPunct="0">
              <a:spcBef>
                <a:spcPts val="400"/>
              </a:spcBef>
              <a:spcAft>
                <a:spcPts val="800"/>
              </a:spcAft>
              <a:buClr>
                <a:schemeClr val="accent1"/>
              </a:buClr>
              <a:buFont typeface="Arial" charset="0"/>
              <a:buChar char="•"/>
              <a:defRPr>
                <a:solidFill>
                  <a:schemeClr val="tx2"/>
                </a:solidFill>
                <a:latin typeface="Arial" charset="0"/>
              </a:defRPr>
            </a:lvl2pPr>
            <a:lvl3pPr marL="1143000" indent="-228600" eaLnBrk="0" hangingPunct="0">
              <a:spcBef>
                <a:spcPts val="400"/>
              </a:spcBef>
              <a:spcAft>
                <a:spcPts val="800"/>
              </a:spcAft>
              <a:buClr>
                <a:schemeClr val="tx2"/>
              </a:buClr>
              <a:buFont typeface="Arial" charset="0"/>
              <a:buChar char="•"/>
              <a:defRPr>
                <a:solidFill>
                  <a:schemeClr val="tx2"/>
                </a:solidFill>
                <a:latin typeface="Arial" charset="0"/>
              </a:defRPr>
            </a:lvl3pPr>
            <a:lvl4pPr marL="1600200" indent="-228600" eaLnBrk="0" hangingPunct="0">
              <a:spcBef>
                <a:spcPts val="400"/>
              </a:spcBef>
              <a:spcAft>
                <a:spcPts val="800"/>
              </a:spcAft>
              <a:buClr>
                <a:schemeClr val="tx2"/>
              </a:buClr>
              <a:buFont typeface="Arial" charset="0"/>
              <a:buChar char="•"/>
              <a:defRPr>
                <a:solidFill>
                  <a:schemeClr val="tx2"/>
                </a:solidFill>
                <a:latin typeface="Arial" charset="0"/>
              </a:defRPr>
            </a:lvl4pPr>
            <a:lvl5pPr marL="2057400" indent="-228600" eaLnBrk="0" hangingPunct="0">
              <a:spcBef>
                <a:spcPts val="400"/>
              </a:spcBef>
              <a:spcAft>
                <a:spcPts val="800"/>
              </a:spcAft>
              <a:buClr>
                <a:srgbClr val="6E6452"/>
              </a:buClr>
              <a:buFont typeface="Arial" charset="0"/>
              <a:buChar char="•"/>
              <a:defRPr>
                <a:solidFill>
                  <a:srgbClr val="6E6452"/>
                </a:solidFill>
                <a:latin typeface="Arial" charset="0"/>
              </a:defRPr>
            </a:lvl5pPr>
            <a:lvl6pPr marL="25146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6pPr>
            <a:lvl7pPr marL="29718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7pPr>
            <a:lvl8pPr marL="34290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8pPr>
            <a:lvl9pPr marL="3886200" indent="-228600" eaLnBrk="0" fontAlgn="base" hangingPunct="0">
              <a:spcBef>
                <a:spcPts val="400"/>
              </a:spcBef>
              <a:spcAft>
                <a:spcPts val="800"/>
              </a:spcAft>
              <a:buClr>
                <a:srgbClr val="6E6452"/>
              </a:buClr>
              <a:buFont typeface="Arial" charset="0"/>
              <a:buChar char="•"/>
              <a:defRPr>
                <a:solidFill>
                  <a:srgbClr val="6E6452"/>
                </a:solidFill>
                <a:latin typeface="Arial" charset="0"/>
              </a:defRPr>
            </a:lvl9pPr>
          </a:lstStyle>
          <a:p>
            <a:pPr eaLnBrk="1" hangingPunct="1">
              <a:spcBef>
                <a:spcPct val="0"/>
              </a:spcBef>
              <a:spcAft>
                <a:spcPct val="0"/>
              </a:spcAft>
              <a:buClrTx/>
              <a:buFontTx/>
              <a:buNone/>
            </a:pPr>
            <a:r>
              <a:rPr lang="de-DE" altLang="de-DE" sz="6600" dirty="0">
                <a:solidFill>
                  <a:srgbClr val="C00000"/>
                </a:solidFill>
              </a:rPr>
              <a:t>+</a:t>
            </a:r>
          </a:p>
        </p:txBody>
      </p:sp>
      <p:sp>
        <p:nvSpPr>
          <p:cNvPr id="16" name="Datumsplatzhalter 2"/>
          <p:cNvSpPr>
            <a:spLocks noGrp="1"/>
          </p:cNvSpPr>
          <p:nvPr>
            <p:ph type="dt" sz="half" idx="11"/>
          </p:nvPr>
        </p:nvSpPr>
        <p:spPr>
          <a:xfrm>
            <a:off x="679155" y="6581001"/>
            <a:ext cx="1295400" cy="246221"/>
          </a:xfrm>
        </p:spPr>
        <p:txBody>
          <a:bodyPr/>
          <a:lstStyle/>
          <a:p>
            <a:fld id="{486600A6-AE31-425A-B70D-1DA45B4F4F79}" type="datetime1">
              <a:rPr lang="de-DE" smtClean="0"/>
              <a:t>13.10.2014</a:t>
            </a:fld>
            <a:endParaRPr lang="de-DE" dirty="0"/>
          </a:p>
        </p:txBody>
      </p:sp>
    </p:spTree>
    <p:extLst>
      <p:ext uri="{BB962C8B-B14F-4D97-AF65-F5344CB8AC3E}">
        <p14:creationId xmlns:p14="http://schemas.microsoft.com/office/powerpoint/2010/main" val="27863809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build="p"/>
      <p:bldP spid="10" grpId="0"/>
      <p:bldP spid="11" grpId="0" animBg="1"/>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Green </a:t>
            </a:r>
            <a:r>
              <a:rPr lang="de-DE" dirty="0" smtClean="0"/>
              <a:t>Growth, RE/EE </a:t>
            </a:r>
            <a:r>
              <a:rPr lang="de-DE" dirty="0" smtClean="0"/>
              <a:t>und Beschäftigungsförderung</a:t>
            </a:r>
            <a:br>
              <a:rPr lang="de-DE" dirty="0" smtClean="0"/>
            </a:br>
            <a:r>
              <a:rPr lang="de-DE" sz="1400" b="0" dirty="0" smtClean="0"/>
              <a:t>Chancen und Herausforderungen</a:t>
            </a:r>
            <a:endParaRPr lang="de-DE" sz="2800" b="0" dirty="0"/>
          </a:p>
        </p:txBody>
      </p:sp>
      <p:sp>
        <p:nvSpPr>
          <p:cNvPr id="3" name="Datumsplatzhalter 2"/>
          <p:cNvSpPr>
            <a:spLocks noGrp="1"/>
          </p:cNvSpPr>
          <p:nvPr>
            <p:ph type="dt" sz="half" idx="11"/>
          </p:nvPr>
        </p:nvSpPr>
        <p:spPr/>
        <p:txBody>
          <a:bodyPr/>
          <a:lstStyle/>
          <a:p>
            <a:fld id="{6CAC564D-C53B-4F3B-A504-1D14189E09C0}" type="datetime1">
              <a:rPr lang="de-DE" smtClean="0"/>
              <a:t>13.10.2014</a:t>
            </a:fld>
            <a:endParaRPr lang="de-DE" dirty="0"/>
          </a:p>
        </p:txBody>
      </p:sp>
      <p:sp>
        <p:nvSpPr>
          <p:cNvPr id="4" name="Inhaltsplatzhalter 3"/>
          <p:cNvSpPr>
            <a:spLocks noGrp="1"/>
          </p:cNvSpPr>
          <p:nvPr>
            <p:ph idx="1"/>
          </p:nvPr>
        </p:nvSpPr>
        <p:spPr/>
        <p:txBody>
          <a:bodyPr/>
          <a:lstStyle/>
          <a:p>
            <a:pPr marL="0" lvl="1" indent="0">
              <a:buNone/>
            </a:pPr>
            <a:r>
              <a:rPr lang="de-DE" sz="1400" b="1" dirty="0" smtClean="0"/>
              <a:t>Trade - off und Synergien</a:t>
            </a:r>
          </a:p>
          <a:p>
            <a:pPr lvl="1">
              <a:buFont typeface="Symbol" panose="05050102010706020507" pitchFamily="18" charset="2"/>
              <a:buChar char="-"/>
            </a:pPr>
            <a:r>
              <a:rPr lang="de-DE" sz="1400" dirty="0" smtClean="0"/>
              <a:t>Hohe Kosten </a:t>
            </a:r>
            <a:r>
              <a:rPr lang="de-DE" sz="1400" dirty="0"/>
              <a:t>in der kurzen </a:t>
            </a:r>
            <a:r>
              <a:rPr lang="de-DE" sz="1400" dirty="0" smtClean="0"/>
              <a:t>Frist: schlecht für </a:t>
            </a:r>
            <a:r>
              <a:rPr lang="de-DE" sz="1400" dirty="0"/>
              <a:t>Wachstum </a:t>
            </a:r>
            <a:r>
              <a:rPr lang="de-DE" sz="1400" dirty="0" smtClean="0"/>
              <a:t>in Entwicklungs- und Schwellenländern</a:t>
            </a:r>
          </a:p>
          <a:p>
            <a:pPr lvl="1">
              <a:buFont typeface="Symbol" panose="05050102010706020507" pitchFamily="18" charset="2"/>
              <a:buChar char="-"/>
            </a:pPr>
            <a:r>
              <a:rPr lang="de-DE" sz="1400" dirty="0"/>
              <a:t>R</a:t>
            </a:r>
            <a:r>
              <a:rPr lang="de-DE" sz="1400" dirty="0" smtClean="0"/>
              <a:t>egressive Verteilungseffekte treffen </a:t>
            </a:r>
            <a:r>
              <a:rPr lang="de-DE" sz="1400" dirty="0"/>
              <a:t>die Armen am </a:t>
            </a:r>
            <a:r>
              <a:rPr lang="de-DE" sz="1400" dirty="0" smtClean="0"/>
              <a:t>härtesten: Steigende Energiepreise verdrängen kleine Unternehmen </a:t>
            </a:r>
            <a:r>
              <a:rPr lang="de-DE" sz="1400" dirty="0" smtClean="0">
                <a:solidFill>
                  <a:srgbClr val="6E6452"/>
                </a:solidFill>
              </a:rPr>
              <a:t>und können zu einem Rückgang der Arbeitsnachfrage führen </a:t>
            </a:r>
          </a:p>
          <a:p>
            <a:pPr lvl="1">
              <a:buClr>
                <a:srgbClr val="92D050"/>
              </a:buClr>
              <a:buFont typeface="Wingdings" panose="05000000000000000000" pitchFamily="2" charset="2"/>
              <a:buChar char="ü"/>
            </a:pPr>
            <a:r>
              <a:rPr lang="de-DE" sz="1400" dirty="0" smtClean="0"/>
              <a:t>Verbesserter (auch dezentraler) Zugang zu Energie, </a:t>
            </a:r>
            <a:r>
              <a:rPr lang="de-DE" sz="1400" dirty="0" smtClean="0"/>
              <a:t>Innovation</a:t>
            </a:r>
            <a:r>
              <a:rPr lang="de-DE" sz="1400" dirty="0" smtClean="0"/>
              <a:t>, neue Märkte und Effizienzsteigerung schaffen neue Beschäftigungsmöglichkeiten. </a:t>
            </a:r>
          </a:p>
          <a:p>
            <a:pPr lvl="1">
              <a:buClr>
                <a:srgbClr val="92D050"/>
              </a:buClr>
            </a:pPr>
            <a:r>
              <a:rPr lang="de-DE" sz="1400" dirty="0" smtClean="0"/>
              <a:t>Steigende Energiepreise: </a:t>
            </a:r>
            <a:r>
              <a:rPr lang="de-DE" sz="1400" dirty="0" smtClean="0">
                <a:solidFill>
                  <a:srgbClr val="92D050"/>
                </a:solidFill>
              </a:rPr>
              <a:t>Arbeitsintensivere Produktion</a:t>
            </a:r>
            <a:r>
              <a:rPr lang="de-DE" sz="1400" dirty="0" smtClean="0"/>
              <a:t> vs. </a:t>
            </a:r>
            <a:r>
              <a:rPr lang="de-DE" sz="1400" dirty="0" smtClean="0">
                <a:solidFill>
                  <a:srgbClr val="C00000"/>
                </a:solidFill>
              </a:rPr>
              <a:t>Produktionsrückgang</a:t>
            </a:r>
            <a:r>
              <a:rPr lang="de-DE" sz="1400" dirty="0" smtClean="0"/>
              <a:t> </a:t>
            </a:r>
            <a:r>
              <a:rPr lang="de-DE" sz="1400" dirty="0" smtClean="0">
                <a:sym typeface="Wingdings" panose="05000000000000000000" pitchFamily="2" charset="2"/>
              </a:rPr>
              <a:t> Welcher Effekt überwiegt? </a:t>
            </a:r>
            <a:endParaRPr lang="de-DE" sz="1200" dirty="0"/>
          </a:p>
          <a:p>
            <a:pPr marL="0" lvl="1" indent="0">
              <a:buNone/>
            </a:pPr>
            <a:r>
              <a:rPr lang="de-DE" sz="1400" b="1" dirty="0" smtClean="0"/>
              <a:t>Erkenntnis aus Studien und weltweiten Case Studies </a:t>
            </a:r>
          </a:p>
          <a:p>
            <a:pPr lvl="1"/>
            <a:r>
              <a:rPr lang="de-DE" sz="1400" dirty="0" smtClean="0">
                <a:sym typeface="Wingdings" panose="05000000000000000000" pitchFamily="2" charset="2"/>
              </a:rPr>
              <a:t>Ökologisch nachhaltiges </a:t>
            </a:r>
            <a:r>
              <a:rPr lang="de-DE" sz="1400" dirty="0">
                <a:sym typeface="Wingdings" panose="05000000000000000000" pitchFamily="2" charset="2"/>
              </a:rPr>
              <a:t>Wachstum geht nicht automatisch Hand-in-Hand mit inklusivem, sozialem </a:t>
            </a:r>
            <a:r>
              <a:rPr lang="de-DE" sz="1400" dirty="0" smtClean="0">
                <a:sym typeface="Wingdings" panose="05000000000000000000" pitchFamily="2" charset="2"/>
              </a:rPr>
              <a:t>Wachstum</a:t>
            </a:r>
            <a:endParaRPr lang="de-DE" sz="1400" dirty="0">
              <a:sym typeface="Wingdings" panose="05000000000000000000" pitchFamily="2" charset="2"/>
            </a:endParaRPr>
          </a:p>
          <a:p>
            <a:pPr lvl="1"/>
            <a:r>
              <a:rPr lang="de-DE" sz="1400" dirty="0" smtClean="0"/>
              <a:t>Beschäftigungsförderung ist ein wichtiges Instrument für „faire“ Verteilungseffekte  </a:t>
            </a:r>
            <a:r>
              <a:rPr lang="de-DE" sz="1400" dirty="0" smtClean="0"/>
              <a:t>(und in vielen Kooperationsländern </a:t>
            </a:r>
            <a:r>
              <a:rPr lang="de-DE" sz="1400" b="1" dirty="0" smtClean="0"/>
              <a:t>zentraler Grund für Bereitschaft zu RE/EE-Strategien</a:t>
            </a:r>
            <a:endParaRPr lang="de-DE" sz="1400" b="1" dirty="0" smtClean="0"/>
          </a:p>
          <a:p>
            <a:pPr marL="0" lvl="1" indent="0">
              <a:buNone/>
            </a:pPr>
            <a:endParaRPr lang="de-DE" dirty="0"/>
          </a:p>
          <a:p>
            <a:pPr marL="0" lvl="1" indent="0">
              <a:buNone/>
            </a:pPr>
            <a:endParaRPr lang="de-DE" dirty="0">
              <a:sym typeface="Wingdings" panose="05000000000000000000" pitchFamily="2" charset="2"/>
            </a:endParaRPr>
          </a:p>
          <a:p>
            <a:pPr marL="0" lvl="1" indent="0">
              <a:buNone/>
            </a:pPr>
            <a:r>
              <a:rPr lang="de-DE" dirty="0" smtClean="0"/>
              <a:t> </a:t>
            </a:r>
            <a:endParaRPr lang="de-DE" dirty="0"/>
          </a:p>
          <a:p>
            <a:endParaRPr lang="de-DE" dirty="0" smtClean="0"/>
          </a:p>
          <a:p>
            <a:endParaRPr lang="de-DE" dirty="0"/>
          </a:p>
        </p:txBody>
      </p:sp>
    </p:spTree>
    <p:extLst>
      <p:ext uri="{BB962C8B-B14F-4D97-AF65-F5344CB8AC3E}">
        <p14:creationId xmlns:p14="http://schemas.microsoft.com/office/powerpoint/2010/main" val="139406028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dirty="0" err="1" smtClean="0"/>
              <a:t>Instrumente</a:t>
            </a:r>
            <a:r>
              <a:rPr lang="en-US" b="0" dirty="0" smtClean="0"/>
              <a:t> II </a:t>
            </a:r>
            <a:r>
              <a:rPr lang="en-US" sz="1600" b="0" dirty="0"/>
              <a:t/>
            </a:r>
            <a:br>
              <a:rPr lang="en-US" sz="1600" b="0" dirty="0"/>
            </a:br>
            <a:r>
              <a:rPr lang="en-US" sz="1600" b="0" dirty="0" smtClean="0"/>
              <a:t>Assessing </a:t>
            </a:r>
            <a:r>
              <a:rPr lang="en-US" sz="1600" b="0" dirty="0"/>
              <a:t>development impacts: lessons from a case study in Ghana. </a:t>
            </a:r>
            <a:endParaRPr lang="de-DE" sz="1600" b="0" dirty="0"/>
          </a:p>
        </p:txBody>
      </p:sp>
      <p:sp>
        <p:nvSpPr>
          <p:cNvPr id="4" name="Inhaltsplatzhalter 3"/>
          <p:cNvSpPr>
            <a:spLocks noGrp="1"/>
          </p:cNvSpPr>
          <p:nvPr>
            <p:ph idx="1"/>
          </p:nvPr>
        </p:nvSpPr>
        <p:spPr>
          <a:xfrm>
            <a:off x="684000" y="1981200"/>
            <a:ext cx="7776000" cy="4282800"/>
          </a:xfrm>
        </p:spPr>
        <p:txBody>
          <a:bodyPr/>
          <a:lstStyle/>
          <a:p>
            <a:pPr marL="285750" indent="-285750">
              <a:buFont typeface="Wingdings" panose="05000000000000000000" pitchFamily="2" charset="2"/>
              <a:buChar char="§"/>
            </a:pPr>
            <a:r>
              <a:rPr lang="de-DE" sz="1600" dirty="0">
                <a:solidFill>
                  <a:srgbClr val="6E6452"/>
                </a:solidFill>
                <a:ea typeface="Arial"/>
                <a:cs typeface="Arial"/>
              </a:rPr>
              <a:t>Development Impact Assessment (DIA) </a:t>
            </a:r>
            <a:r>
              <a:rPr lang="de-DE" sz="1600" dirty="0" err="1">
                <a:solidFill>
                  <a:srgbClr val="6E6452"/>
                </a:solidFill>
                <a:ea typeface="Arial"/>
                <a:cs typeface="Arial"/>
              </a:rPr>
              <a:t>visual</a:t>
            </a:r>
            <a:r>
              <a:rPr lang="de-DE" sz="1600" dirty="0">
                <a:solidFill>
                  <a:srgbClr val="6E6452"/>
                </a:solidFill>
                <a:ea typeface="Arial"/>
                <a:cs typeface="Arial"/>
              </a:rPr>
              <a:t>: Instrument um </a:t>
            </a:r>
            <a:r>
              <a:rPr lang="de-DE" sz="1600" dirty="0" smtClean="0">
                <a:solidFill>
                  <a:srgbClr val="6E6452"/>
                </a:solidFill>
                <a:ea typeface="Arial"/>
                <a:cs typeface="Arial"/>
              </a:rPr>
              <a:t>die Wechselbeziehungen zwischen </a:t>
            </a:r>
            <a:r>
              <a:rPr lang="de-DE" sz="1600" dirty="0">
                <a:solidFill>
                  <a:srgbClr val="6E6452"/>
                </a:solidFill>
                <a:ea typeface="Arial"/>
                <a:cs typeface="Arial"/>
              </a:rPr>
              <a:t>Klimawandel </a:t>
            </a:r>
            <a:r>
              <a:rPr lang="de-DE" sz="1600" dirty="0" smtClean="0">
                <a:solidFill>
                  <a:srgbClr val="6E6452"/>
                </a:solidFill>
                <a:ea typeface="Arial"/>
                <a:cs typeface="Arial"/>
              </a:rPr>
              <a:t>Minderungsaktivitäten und Entwicklungsindikatoren </a:t>
            </a:r>
            <a:r>
              <a:rPr lang="de-DE" sz="1600" dirty="0">
                <a:solidFill>
                  <a:srgbClr val="6E6452"/>
                </a:solidFill>
                <a:ea typeface="Arial"/>
                <a:cs typeface="Arial"/>
              </a:rPr>
              <a:t>zu testen. </a:t>
            </a:r>
            <a:endParaRPr lang="de-DE" sz="1600" dirty="0" smtClean="0">
              <a:solidFill>
                <a:srgbClr val="6E6452"/>
              </a:solidFill>
              <a:ea typeface="Arial"/>
              <a:cs typeface="Arial"/>
            </a:endParaRPr>
          </a:p>
          <a:p>
            <a:endParaRPr lang="de-DE" dirty="0"/>
          </a:p>
        </p:txBody>
      </p:sp>
      <p:pic>
        <p:nvPicPr>
          <p:cNvPr id="5" name="Bild 4" descr="Bildschirmfoto 2014-09-27 um 11.35.47.png"/>
          <p:cNvPicPr>
            <a:picLocks noChangeAspect="1"/>
          </p:cNvPicPr>
          <p:nvPr/>
        </p:nvPicPr>
        <p:blipFill rotWithShape="1">
          <a:blip r:embed="rId2">
            <a:extLst>
              <a:ext uri="{28A0092B-C50C-407E-A947-70E740481C1C}">
                <a14:useLocalDpi xmlns:a14="http://schemas.microsoft.com/office/drawing/2010/main" val="0"/>
              </a:ext>
            </a:extLst>
          </a:blip>
          <a:srcRect l="1816" t="3281" r="1369" b="15183"/>
          <a:stretch/>
        </p:blipFill>
        <p:spPr>
          <a:xfrm>
            <a:off x="2943225" y="2744550"/>
            <a:ext cx="6104150" cy="3732175"/>
          </a:xfrm>
          <a:prstGeom prst="rect">
            <a:avLst/>
          </a:prstGeom>
        </p:spPr>
      </p:pic>
      <p:sp>
        <p:nvSpPr>
          <p:cNvPr id="6" name="Datumsplatzhalter 2"/>
          <p:cNvSpPr>
            <a:spLocks noGrp="1"/>
          </p:cNvSpPr>
          <p:nvPr>
            <p:ph type="dt" sz="half" idx="11"/>
          </p:nvPr>
        </p:nvSpPr>
        <p:spPr>
          <a:xfrm>
            <a:off x="679155" y="6581001"/>
            <a:ext cx="1295400" cy="246221"/>
          </a:xfrm>
        </p:spPr>
        <p:txBody>
          <a:bodyPr/>
          <a:lstStyle/>
          <a:p>
            <a:fld id="{70F25958-F5B1-4645-89CE-D095F32C88E5}" type="datetime1">
              <a:rPr lang="de-DE" smtClean="0"/>
              <a:t>13.10.2014</a:t>
            </a:fld>
            <a:endParaRPr lang="de-DE" dirty="0"/>
          </a:p>
        </p:txBody>
      </p:sp>
    </p:spTree>
    <p:extLst>
      <p:ext uri="{BB962C8B-B14F-4D97-AF65-F5344CB8AC3E}">
        <p14:creationId xmlns:p14="http://schemas.microsoft.com/office/powerpoint/2010/main" val="3575672831"/>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0" dirty="0" err="1" smtClean="0"/>
              <a:t>Instrumente</a:t>
            </a:r>
            <a:r>
              <a:rPr lang="en-US" b="0" dirty="0" smtClean="0"/>
              <a:t> III</a:t>
            </a:r>
            <a:br>
              <a:rPr lang="en-US" b="0" dirty="0" smtClean="0"/>
            </a:br>
            <a:r>
              <a:rPr lang="en-US" sz="1600" b="0" dirty="0" smtClean="0"/>
              <a:t>Assessing </a:t>
            </a:r>
            <a:r>
              <a:rPr lang="en-US" sz="1600" b="0" dirty="0"/>
              <a:t>development impacts: lessons from a case study in Ghana. </a:t>
            </a:r>
            <a:endParaRPr lang="de-DE" sz="1600" b="0" dirty="0"/>
          </a:p>
        </p:txBody>
      </p:sp>
      <p:sp>
        <p:nvSpPr>
          <p:cNvPr id="4" name="Inhaltsplatzhalter 3"/>
          <p:cNvSpPr>
            <a:spLocks noGrp="1"/>
          </p:cNvSpPr>
          <p:nvPr>
            <p:ph idx="1"/>
          </p:nvPr>
        </p:nvSpPr>
        <p:spPr>
          <a:xfrm>
            <a:off x="684000" y="1879134"/>
            <a:ext cx="7776000" cy="4384866"/>
          </a:xfrm>
        </p:spPr>
        <p:txBody>
          <a:bodyPr/>
          <a:lstStyle/>
          <a:p>
            <a:pPr marL="285750" indent="-285750">
              <a:buFont typeface="Wingdings" panose="05000000000000000000" pitchFamily="2" charset="2"/>
              <a:buChar char="§"/>
            </a:pPr>
            <a:r>
              <a:rPr lang="de-DE" dirty="0" smtClean="0"/>
              <a:t>Dient als Hilfe für Entscheidungsträger:</a:t>
            </a:r>
          </a:p>
          <a:p>
            <a:pPr marL="645750" lvl="1" indent="-285750">
              <a:buFont typeface="Symbol" panose="05050102010706020507" pitchFamily="18" charset="2"/>
              <a:buChar char="-"/>
            </a:pPr>
            <a:r>
              <a:rPr lang="de-DE" dirty="0" smtClean="0"/>
              <a:t>Durch das Vergleichen verschiedener Technologien zur Minderung des Klimawandel und deren Einfluss auf Entwicklungsindikatoren kann festgestellt werden wo trade-offs existieren und welche Technologien förderlich für Wachstum sind.</a:t>
            </a:r>
          </a:p>
          <a:p>
            <a:pPr marL="645750" lvl="1" indent="-285750">
              <a:buFont typeface="Symbol" panose="05050102010706020507" pitchFamily="18" charset="2"/>
              <a:buChar char="-"/>
            </a:pPr>
            <a:r>
              <a:rPr lang="de-DE" dirty="0" smtClean="0"/>
              <a:t>Einbeziehung / Dialog aller relevanter </a:t>
            </a:r>
            <a:r>
              <a:rPr lang="de-DE" dirty="0" err="1" smtClean="0"/>
              <a:t>Stakeholder</a:t>
            </a:r>
            <a:r>
              <a:rPr lang="de-DE" dirty="0" smtClean="0"/>
              <a:t> soll für Relevanz und Nachhaltigkeit implementierter Strategien dienen</a:t>
            </a:r>
          </a:p>
          <a:p>
            <a:pPr marL="645750" lvl="1" indent="-285750">
              <a:buFont typeface="Wingdings"/>
              <a:buChar char="à"/>
            </a:pPr>
            <a:r>
              <a:rPr lang="de-DE" dirty="0" smtClean="0">
                <a:solidFill>
                  <a:srgbClr val="6E6452"/>
                </a:solidFill>
                <a:sym typeface="Wingdings"/>
              </a:rPr>
              <a:t>Eher Technologischer Ansatz, weniger </a:t>
            </a:r>
            <a:r>
              <a:rPr lang="de-DE" dirty="0" err="1" smtClean="0">
                <a:solidFill>
                  <a:srgbClr val="6E6452"/>
                </a:solidFill>
                <a:sym typeface="Wingdings"/>
              </a:rPr>
              <a:t>Policy</a:t>
            </a:r>
            <a:endParaRPr lang="de-DE" dirty="0">
              <a:solidFill>
                <a:srgbClr val="6E6452"/>
              </a:solidFill>
            </a:endParaRPr>
          </a:p>
        </p:txBody>
      </p:sp>
      <p:sp>
        <p:nvSpPr>
          <p:cNvPr id="5" name="Datumsplatzhalter 2"/>
          <p:cNvSpPr>
            <a:spLocks noGrp="1"/>
          </p:cNvSpPr>
          <p:nvPr>
            <p:ph type="dt" sz="half" idx="11"/>
          </p:nvPr>
        </p:nvSpPr>
        <p:spPr>
          <a:xfrm>
            <a:off x="679155" y="6581001"/>
            <a:ext cx="1295400" cy="246221"/>
          </a:xfrm>
        </p:spPr>
        <p:txBody>
          <a:bodyPr/>
          <a:lstStyle/>
          <a:p>
            <a:fld id="{D69E5120-BBDC-41A7-A6C4-4242FFF9A67F}" type="datetime1">
              <a:rPr lang="de-DE" smtClean="0"/>
              <a:t>13.10.2014</a:t>
            </a:fld>
            <a:endParaRPr lang="de-DE" dirty="0"/>
          </a:p>
        </p:txBody>
      </p:sp>
    </p:spTree>
    <p:extLst>
      <p:ext uri="{BB962C8B-B14F-4D97-AF65-F5344CB8AC3E}">
        <p14:creationId xmlns:p14="http://schemas.microsoft.com/office/powerpoint/2010/main" val="395078540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Literaturverzeichnis</a:t>
            </a:r>
            <a:endParaRPr lang="de-DE" dirty="0"/>
          </a:p>
        </p:txBody>
      </p:sp>
      <p:sp>
        <p:nvSpPr>
          <p:cNvPr id="3" name="Datumsplatzhalter 2"/>
          <p:cNvSpPr>
            <a:spLocks noGrp="1"/>
          </p:cNvSpPr>
          <p:nvPr>
            <p:ph type="dt" sz="half" idx="11"/>
          </p:nvPr>
        </p:nvSpPr>
        <p:spPr/>
        <p:txBody>
          <a:bodyPr/>
          <a:lstStyle/>
          <a:p>
            <a:fld id="{DE5A35C8-D01E-4C6B-BE9A-A4CDA93E82B8}" type="datetime1">
              <a:rPr lang="de-DE" smtClean="0"/>
              <a:t>13.10.2014</a:t>
            </a:fld>
            <a:endParaRPr lang="de-DE" dirty="0"/>
          </a:p>
        </p:txBody>
      </p:sp>
      <p:sp>
        <p:nvSpPr>
          <p:cNvPr id="4" name="Inhaltsplatzhalter 3"/>
          <p:cNvSpPr>
            <a:spLocks noGrp="1"/>
          </p:cNvSpPr>
          <p:nvPr>
            <p:ph idx="1"/>
          </p:nvPr>
        </p:nvSpPr>
        <p:spPr/>
        <p:txBody>
          <a:bodyPr/>
          <a:lstStyle/>
          <a:p>
            <a:pPr marL="285750" lvl="0" indent="-285750">
              <a:spcBef>
                <a:spcPts val="0"/>
              </a:spcBef>
              <a:spcAft>
                <a:spcPts val="600"/>
              </a:spcAft>
              <a:buFont typeface="Wingdings" panose="05000000000000000000" pitchFamily="2" charset="2"/>
              <a:buChar char="§"/>
            </a:pPr>
            <a:r>
              <a:rPr lang="en-GB" sz="1200" dirty="0"/>
              <a:t>UNEP 2008: Green Jobs: Towards decent work in a sustainable, low-carbon world.</a:t>
            </a:r>
            <a:endParaRPr lang="de-DE" sz="1200" dirty="0"/>
          </a:p>
          <a:p>
            <a:pPr marL="285750" lvl="0" indent="-285750">
              <a:spcBef>
                <a:spcPts val="0"/>
              </a:spcBef>
              <a:spcAft>
                <a:spcPts val="600"/>
              </a:spcAft>
              <a:buFont typeface="Wingdings" panose="05000000000000000000" pitchFamily="2" charset="2"/>
              <a:buChar char="§"/>
            </a:pPr>
            <a:r>
              <a:rPr lang="en-GB" sz="1200" dirty="0" smtClean="0"/>
              <a:t>UNEP </a:t>
            </a:r>
            <a:r>
              <a:rPr lang="en-GB" sz="1200" dirty="0"/>
              <a:t>2011: Towards a Green Economy: Pathways to Sustainable Development and Poverty Eradication.</a:t>
            </a:r>
            <a:endParaRPr lang="de-DE" sz="1200" dirty="0"/>
          </a:p>
          <a:p>
            <a:pPr marL="285750" lvl="0" indent="-285750">
              <a:spcBef>
                <a:spcPts val="0"/>
              </a:spcBef>
              <a:spcAft>
                <a:spcPts val="600"/>
              </a:spcAft>
              <a:buFont typeface="Wingdings" panose="05000000000000000000" pitchFamily="2" charset="2"/>
              <a:buChar char="§"/>
            </a:pPr>
            <a:r>
              <a:rPr lang="en-GB" sz="1200" dirty="0"/>
              <a:t>ILO 2012: Working towards sustainable development: Opportunities for decent work and social inclusion in a green economy.</a:t>
            </a:r>
            <a:endParaRPr lang="de-DE" sz="1200" dirty="0"/>
          </a:p>
          <a:p>
            <a:pPr marL="285750" lvl="0" indent="-285750">
              <a:spcBef>
                <a:spcPts val="0"/>
              </a:spcBef>
              <a:spcAft>
                <a:spcPts val="600"/>
              </a:spcAft>
              <a:buFont typeface="Wingdings" panose="05000000000000000000" pitchFamily="2" charset="2"/>
              <a:buChar char="§"/>
            </a:pPr>
            <a:r>
              <a:rPr lang="en-GB" sz="1200" dirty="0"/>
              <a:t>World Bank 2012: Inclusive Green Growth: The Pathway to Sustainable Development.</a:t>
            </a:r>
            <a:endParaRPr lang="de-DE" sz="1200" dirty="0"/>
          </a:p>
          <a:p>
            <a:pPr marL="285750" lvl="0" indent="-285750">
              <a:spcBef>
                <a:spcPts val="0"/>
              </a:spcBef>
              <a:spcAft>
                <a:spcPts val="600"/>
              </a:spcAft>
              <a:buFont typeface="Wingdings" panose="05000000000000000000" pitchFamily="2" charset="2"/>
              <a:buChar char="§"/>
            </a:pPr>
            <a:r>
              <a:rPr lang="en-GB" sz="1200" dirty="0" smtClean="0"/>
              <a:t>ILO </a:t>
            </a:r>
            <a:r>
              <a:rPr lang="en-GB" sz="1200" dirty="0"/>
              <a:t>2013: Sustainable development, decent work and green jobs.</a:t>
            </a:r>
            <a:endParaRPr lang="de-DE" sz="1200" dirty="0"/>
          </a:p>
          <a:p>
            <a:pPr marL="285750" lvl="0" indent="-285750">
              <a:spcBef>
                <a:spcPts val="0"/>
              </a:spcBef>
              <a:spcAft>
                <a:spcPts val="600"/>
              </a:spcAft>
              <a:buFont typeface="Wingdings" panose="05000000000000000000" pitchFamily="2" charset="2"/>
              <a:buChar char="§"/>
            </a:pPr>
            <a:r>
              <a:rPr lang="en-GB" sz="1200" dirty="0"/>
              <a:t>ILO 2014: Global Employment Trends</a:t>
            </a:r>
            <a:r>
              <a:rPr lang="en-GB" sz="1200" dirty="0" smtClean="0"/>
              <a:t>.</a:t>
            </a:r>
          </a:p>
          <a:p>
            <a:pPr marL="285750" indent="-285750">
              <a:spcBef>
                <a:spcPts val="0"/>
              </a:spcBef>
              <a:spcAft>
                <a:spcPts val="600"/>
              </a:spcAft>
              <a:buFont typeface="Wingdings" panose="05000000000000000000" pitchFamily="2" charset="2"/>
              <a:buChar char="§"/>
            </a:pPr>
            <a:r>
              <a:rPr lang="en-US" sz="1200" dirty="0" err="1"/>
              <a:t>Dercon</a:t>
            </a:r>
            <a:r>
              <a:rPr lang="en-US" sz="1200" dirty="0"/>
              <a:t>, S. (2012): Is Green Growth Good for the Poor?. The World Bank Sustainable Development Network Policy Research Working Paper </a:t>
            </a:r>
            <a:endParaRPr lang="en-US" sz="1200" dirty="0" smtClean="0"/>
          </a:p>
          <a:p>
            <a:pPr marL="285750" indent="-285750">
              <a:spcBef>
                <a:spcPts val="0"/>
              </a:spcBef>
              <a:spcAft>
                <a:spcPts val="600"/>
              </a:spcAft>
              <a:buFont typeface="Wingdings" panose="05000000000000000000" pitchFamily="2" charset="2"/>
              <a:buChar char="§"/>
            </a:pPr>
            <a:r>
              <a:rPr lang="en-US" sz="1200" dirty="0" err="1" smtClean="0"/>
              <a:t>Kausch</a:t>
            </a:r>
            <a:r>
              <a:rPr lang="en-US" sz="1200" dirty="0"/>
              <a:t>, I.; </a:t>
            </a:r>
            <a:r>
              <a:rPr lang="en-US" sz="1200" dirty="0" err="1"/>
              <a:t>Trommerhäuser</a:t>
            </a:r>
            <a:r>
              <a:rPr lang="en-US" sz="1200" dirty="0"/>
              <a:t>, S. (2002): Strategies for Employment. A Best-practice Study on Labor-market and Employment Policy in Developing Countries and Countries in Transition</a:t>
            </a:r>
            <a:r>
              <a:rPr lang="en-US" sz="1200" b="1" dirty="0"/>
              <a:t>. </a:t>
            </a:r>
            <a:r>
              <a:rPr lang="en-US" sz="1200" dirty="0" smtClean="0"/>
              <a:t>GTZ</a:t>
            </a:r>
          </a:p>
          <a:p>
            <a:pPr marL="285750" indent="-285750">
              <a:spcBef>
                <a:spcPts val="0"/>
              </a:spcBef>
              <a:spcAft>
                <a:spcPts val="600"/>
              </a:spcAft>
              <a:buFont typeface="Wingdings" panose="05000000000000000000" pitchFamily="2" charset="2"/>
              <a:buChar char="§"/>
            </a:pPr>
            <a:r>
              <a:rPr lang="en-US" sz="1200" dirty="0"/>
              <a:t>GIZ (2012): Assessing development impacts: lessons from a case study in Ghana. In </a:t>
            </a:r>
            <a:r>
              <a:rPr lang="en-US" sz="1200" dirty="0" err="1"/>
              <a:t>Kooperation</a:t>
            </a:r>
            <a:r>
              <a:rPr lang="en-US" sz="1200" dirty="0"/>
              <a:t> </a:t>
            </a:r>
            <a:r>
              <a:rPr lang="en-US" sz="1200" dirty="0" err="1"/>
              <a:t>mit</a:t>
            </a:r>
            <a:r>
              <a:rPr lang="en-US" sz="1200" dirty="0"/>
              <a:t> </a:t>
            </a:r>
            <a:r>
              <a:rPr lang="en-US" sz="1200" dirty="0" err="1"/>
              <a:t>dem</a:t>
            </a:r>
            <a:r>
              <a:rPr lang="en-US" sz="1200" dirty="0"/>
              <a:t> BMZ und ECN</a:t>
            </a:r>
          </a:p>
          <a:p>
            <a:pPr marL="285750" indent="-285750">
              <a:spcBef>
                <a:spcPts val="0"/>
              </a:spcBef>
              <a:spcAft>
                <a:spcPts val="600"/>
              </a:spcAft>
              <a:buFont typeface="Wingdings" panose="05000000000000000000" pitchFamily="2" charset="2"/>
              <a:buChar char="§"/>
            </a:pPr>
            <a:r>
              <a:rPr lang="en-US" sz="1200" dirty="0" err="1"/>
              <a:t>Hellegatte</a:t>
            </a:r>
            <a:r>
              <a:rPr lang="en-US" sz="1200" dirty="0"/>
              <a:t>, S. et al. (2011): From Growth to Green Growth. A Framework. The World Bank Sustainable Development Network Policy Research Working </a:t>
            </a:r>
            <a:r>
              <a:rPr lang="en-US" sz="1200" dirty="0" smtClean="0"/>
              <a:t>Paper</a:t>
            </a:r>
          </a:p>
          <a:p>
            <a:pPr marL="285750" indent="-285750">
              <a:spcBef>
                <a:spcPts val="0"/>
              </a:spcBef>
              <a:spcAft>
                <a:spcPts val="600"/>
              </a:spcAft>
              <a:buFont typeface="Wingdings" panose="05000000000000000000" pitchFamily="2" charset="2"/>
              <a:buChar char="§"/>
            </a:pPr>
            <a:r>
              <a:rPr lang="de-DE" sz="1200" dirty="0"/>
              <a:t>Dr. </a:t>
            </a:r>
            <a:r>
              <a:rPr lang="de-DE" sz="1200" dirty="0" err="1" smtClean="0"/>
              <a:t>Mummert</a:t>
            </a:r>
            <a:r>
              <a:rPr lang="de-DE" sz="1200" dirty="0" smtClean="0"/>
              <a:t>, A. </a:t>
            </a:r>
            <a:r>
              <a:rPr lang="de-DE" sz="1200" dirty="0"/>
              <a:t>(</a:t>
            </a:r>
            <a:r>
              <a:rPr lang="de-DE" sz="1200" dirty="0" smtClean="0"/>
              <a:t>2014): Guidelines </a:t>
            </a:r>
            <a:r>
              <a:rPr lang="de-DE" sz="1200" dirty="0" err="1"/>
              <a:t>for</a:t>
            </a:r>
            <a:r>
              <a:rPr lang="de-DE" sz="1200" dirty="0"/>
              <a:t> an </a:t>
            </a:r>
            <a:r>
              <a:rPr lang="de-DE" sz="1200" dirty="0" err="1"/>
              <a:t>Employment</a:t>
            </a:r>
            <a:r>
              <a:rPr lang="de-DE" sz="1200" dirty="0"/>
              <a:t> </a:t>
            </a:r>
            <a:r>
              <a:rPr lang="de-DE" sz="1200" dirty="0" err="1"/>
              <a:t>and</a:t>
            </a:r>
            <a:r>
              <a:rPr lang="de-DE" sz="1200" dirty="0"/>
              <a:t> Labour Market Analysis (ELMA)</a:t>
            </a:r>
          </a:p>
          <a:p>
            <a:pPr marL="285750" indent="-285750">
              <a:spcBef>
                <a:spcPts val="0"/>
              </a:spcBef>
              <a:spcAft>
                <a:spcPts val="600"/>
              </a:spcAft>
              <a:buFont typeface="Wingdings" panose="05000000000000000000" pitchFamily="2" charset="2"/>
              <a:buChar char="§"/>
            </a:pPr>
            <a:endParaRPr lang="en-US" sz="1200" dirty="0"/>
          </a:p>
          <a:p>
            <a:pPr marL="285750" lvl="0" indent="-285750">
              <a:spcBef>
                <a:spcPts val="0"/>
              </a:spcBef>
              <a:spcAft>
                <a:spcPts val="600"/>
              </a:spcAft>
              <a:buFont typeface="Wingdings" panose="05000000000000000000" pitchFamily="2" charset="2"/>
              <a:buChar char="§"/>
            </a:pPr>
            <a:endParaRPr lang="en-GB" sz="1600" dirty="0" smtClean="0"/>
          </a:p>
          <a:p>
            <a:pPr marL="285750" indent="-285750">
              <a:spcBef>
                <a:spcPts val="0"/>
              </a:spcBef>
              <a:spcAft>
                <a:spcPts val="600"/>
              </a:spcAft>
              <a:buFont typeface="Wingdings" panose="05000000000000000000" pitchFamily="2" charset="2"/>
              <a:buChar char="§"/>
            </a:pPr>
            <a:endParaRPr lang="de-DE" dirty="0"/>
          </a:p>
        </p:txBody>
      </p:sp>
    </p:spTree>
    <p:extLst>
      <p:ext uri="{BB962C8B-B14F-4D97-AF65-F5344CB8AC3E}">
        <p14:creationId xmlns:p14="http://schemas.microsoft.com/office/powerpoint/2010/main" val="423751814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Beschäftigungseffekte von Green </a:t>
            </a:r>
            <a:r>
              <a:rPr lang="de-DE" dirty="0" smtClean="0"/>
              <a:t>Growth, RE/EE</a:t>
            </a:r>
            <a:r>
              <a:rPr lang="de-DE" dirty="0" smtClean="0"/>
              <a:t/>
            </a:r>
            <a:br>
              <a:rPr lang="de-DE" dirty="0" smtClean="0"/>
            </a:br>
            <a:r>
              <a:rPr lang="de-DE" sz="1400" b="0" dirty="0" smtClean="0"/>
              <a:t>Quantitativ</a:t>
            </a:r>
            <a:endParaRPr lang="de-DE" dirty="0"/>
          </a:p>
        </p:txBody>
      </p:sp>
      <p:sp>
        <p:nvSpPr>
          <p:cNvPr id="3" name="Datumsplatzhalter 2"/>
          <p:cNvSpPr>
            <a:spLocks noGrp="1"/>
          </p:cNvSpPr>
          <p:nvPr>
            <p:ph type="dt" sz="half" idx="11"/>
          </p:nvPr>
        </p:nvSpPr>
        <p:spPr/>
        <p:txBody>
          <a:bodyPr/>
          <a:lstStyle/>
          <a:p>
            <a:fld id="{AC51AC98-D86C-4A36-AE23-2017369B499A}" type="datetime1">
              <a:rPr lang="de-DE" smtClean="0"/>
              <a:t>13.10.2014</a:t>
            </a:fld>
            <a:endParaRPr lang="de-DE" dirty="0"/>
          </a:p>
        </p:txBody>
      </p:sp>
      <p:sp>
        <p:nvSpPr>
          <p:cNvPr id="4" name="Inhaltsplatzhalter 3"/>
          <p:cNvSpPr>
            <a:spLocks noGrp="1"/>
          </p:cNvSpPr>
          <p:nvPr>
            <p:ph idx="1"/>
          </p:nvPr>
        </p:nvSpPr>
        <p:spPr>
          <a:xfrm>
            <a:off x="684000" y="4362450"/>
            <a:ext cx="7776000" cy="1901549"/>
          </a:xfrm>
        </p:spPr>
        <p:txBody>
          <a:bodyPr/>
          <a:lstStyle/>
          <a:p>
            <a:pPr>
              <a:spcBef>
                <a:spcPts val="600"/>
              </a:spcBef>
            </a:pPr>
            <a:r>
              <a:rPr lang="de-DE" sz="1400" b="1" dirty="0" smtClean="0"/>
              <a:t>Empirische Evidenz</a:t>
            </a:r>
            <a:endParaRPr lang="de-DE" sz="1400" b="1" dirty="0"/>
          </a:p>
          <a:p>
            <a:pPr marL="612000" lvl="1" indent="-285750">
              <a:spcBef>
                <a:spcPts val="0"/>
              </a:spcBef>
              <a:spcAft>
                <a:spcPts val="600"/>
              </a:spcAft>
            </a:pPr>
            <a:r>
              <a:rPr lang="de-DE" sz="1400" dirty="0"/>
              <a:t>Wenig </a:t>
            </a:r>
            <a:r>
              <a:rPr lang="de-DE" sz="1400" dirty="0" smtClean="0"/>
              <a:t>empirische Studien / Wenn</a:t>
            </a:r>
            <a:r>
              <a:rPr lang="de-DE" sz="1400" dirty="0"/>
              <a:t>, dann meist nur </a:t>
            </a:r>
            <a:r>
              <a:rPr lang="de-DE" sz="1400" b="1" dirty="0"/>
              <a:t>direkte</a:t>
            </a:r>
            <a:r>
              <a:rPr lang="de-DE" sz="1400" dirty="0"/>
              <a:t> (</a:t>
            </a:r>
            <a:r>
              <a:rPr lang="de-DE" sz="1400" dirty="0" smtClean="0"/>
              <a:t>Netto/Brutto-) </a:t>
            </a:r>
            <a:r>
              <a:rPr lang="de-DE" sz="1400" dirty="0"/>
              <a:t>Effekte</a:t>
            </a:r>
          </a:p>
          <a:p>
            <a:pPr marL="612000" lvl="1" indent="-285750">
              <a:spcBef>
                <a:spcPts val="0"/>
              </a:spcBef>
              <a:spcAft>
                <a:spcPts val="600"/>
              </a:spcAft>
            </a:pPr>
            <a:r>
              <a:rPr lang="de-DE" sz="1400" dirty="0" smtClean="0"/>
              <a:t>Kein </a:t>
            </a:r>
            <a:r>
              <a:rPr lang="de-DE" sz="1400" dirty="0"/>
              <a:t>einheitliches Ergebnis: Insg. geringe Wirkung auf Beschäftigung</a:t>
            </a:r>
          </a:p>
          <a:p>
            <a:pPr marL="612000" lvl="1" indent="-285750">
              <a:spcBef>
                <a:spcPts val="0"/>
              </a:spcBef>
              <a:spcAft>
                <a:spcPts val="600"/>
              </a:spcAft>
            </a:pPr>
            <a:r>
              <a:rPr lang="de-DE" sz="1400" dirty="0"/>
              <a:t>Vor allem auch </a:t>
            </a:r>
            <a:r>
              <a:rPr lang="de-DE" sz="1400" dirty="0" err="1"/>
              <a:t>abh.</a:t>
            </a:r>
            <a:r>
              <a:rPr lang="de-DE" sz="1400" dirty="0"/>
              <a:t> von komplementären Maßnahmen (z.B. </a:t>
            </a:r>
            <a:r>
              <a:rPr lang="de-DE" sz="1400" dirty="0" smtClean="0"/>
              <a:t>Reinvestition </a:t>
            </a:r>
            <a:r>
              <a:rPr lang="de-DE" sz="1400" dirty="0"/>
              <a:t>von Umweltsteuermitteln) </a:t>
            </a:r>
          </a:p>
        </p:txBody>
      </p:sp>
      <p:graphicFrame>
        <p:nvGraphicFramePr>
          <p:cNvPr id="5" name="Diagramm 4"/>
          <p:cNvGraphicFramePr/>
          <p:nvPr>
            <p:extLst>
              <p:ext uri="{D42A27DB-BD31-4B8C-83A1-F6EECF244321}">
                <p14:modId xmlns:p14="http://schemas.microsoft.com/office/powerpoint/2010/main" val="3391680072"/>
              </p:ext>
            </p:extLst>
          </p:nvPr>
        </p:nvGraphicFramePr>
        <p:xfrm>
          <a:off x="771525" y="1847850"/>
          <a:ext cx="4257675" cy="2651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Gleich 7"/>
          <p:cNvSpPr/>
          <p:nvPr/>
        </p:nvSpPr>
        <p:spPr bwMode="auto">
          <a:xfrm>
            <a:off x="5029200" y="2943225"/>
            <a:ext cx="914400" cy="914400"/>
          </a:xfrm>
          <a:prstGeom prst="mathEqual">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9" name="Inhaltsplatzhalter 3"/>
          <p:cNvSpPr txBox="1">
            <a:spLocks/>
          </p:cNvSpPr>
          <p:nvPr/>
        </p:nvSpPr>
        <p:spPr bwMode="auto">
          <a:xfrm>
            <a:off x="5943600" y="2449650"/>
            <a:ext cx="2668800" cy="19015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lang="de-DE" sz="1800" baseline="0" noProof="0">
                <a:solidFill>
                  <a:schemeClr val="tx2"/>
                </a:solidFill>
                <a:latin typeface="+mn-lt"/>
                <a:ea typeface="+mn-ea"/>
                <a:cs typeface="+mn-cs"/>
              </a:defRPr>
            </a:lvl1pPr>
            <a:lvl2pPr marL="360000" indent="-360000" algn="l" rtl="0" eaLnBrk="1" fontAlgn="base" hangingPunct="1">
              <a:spcBef>
                <a:spcPts val="400"/>
              </a:spcBef>
              <a:spcAft>
                <a:spcPts val="800"/>
              </a:spcAft>
              <a:buClr>
                <a:srgbClr val="C80F0F"/>
              </a:buClr>
              <a:buFont typeface="Wingdings" panose="05000000000000000000" pitchFamily="2" charset="2"/>
              <a:buChar char="§"/>
              <a:tabLst>
                <a:tab pos="2190750" algn="l"/>
              </a:tabLst>
              <a:defRPr lang="de-DE" sz="1600" noProof="0">
                <a:solidFill>
                  <a:schemeClr val="tx2"/>
                </a:solidFill>
                <a:latin typeface="+mn-lt"/>
              </a:defRPr>
            </a:lvl2pPr>
            <a:lvl3pPr marL="720000" indent="-360000" algn="l" rtl="0" eaLnBrk="1" fontAlgn="base" hangingPunct="1">
              <a:spcBef>
                <a:spcPts val="400"/>
              </a:spcBef>
              <a:spcAft>
                <a:spcPts val="800"/>
              </a:spcAft>
              <a:buClr>
                <a:schemeClr val="tx2"/>
              </a:buClr>
              <a:buFont typeface="Wingdings" panose="05000000000000000000" pitchFamily="2" charset="2"/>
              <a:buChar char="§"/>
              <a:tabLst>
                <a:tab pos="2190750" algn="l"/>
              </a:tabLst>
              <a:defRPr lang="de-DE" sz="1600" noProof="0">
                <a:solidFill>
                  <a:schemeClr val="tx2"/>
                </a:solidFill>
                <a:latin typeface="+mn-lt"/>
              </a:defRPr>
            </a:lvl3pPr>
            <a:lvl4pPr marL="1080000" indent="-360000" algn="l" rtl="0" eaLnBrk="1" fontAlgn="base" hangingPunct="1">
              <a:spcBef>
                <a:spcPts val="400"/>
              </a:spcBef>
              <a:spcAft>
                <a:spcPts val="800"/>
              </a:spcAft>
              <a:buClr>
                <a:schemeClr val="tx2"/>
              </a:buClr>
              <a:buFont typeface="Arial" pitchFamily="34" charset="0"/>
              <a:buChar char="•"/>
              <a:tabLst>
                <a:tab pos="2190750" algn="l"/>
              </a:tabLst>
              <a:defRPr lang="de-DE" sz="1600" baseline="0" noProof="0">
                <a:solidFill>
                  <a:schemeClr val="tx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285750" indent="-285750">
              <a:spcBef>
                <a:spcPts val="600"/>
              </a:spcBef>
              <a:buFont typeface="Wingdings" panose="05000000000000000000" pitchFamily="2" charset="2"/>
              <a:buChar char="§"/>
            </a:pPr>
            <a:r>
              <a:rPr lang="de-DE" sz="1400" b="0" kern="0" dirty="0" smtClean="0"/>
              <a:t>Positiver Bruttoeffekt von grünen Industrien ist nachweislich stark vorhanden</a:t>
            </a:r>
          </a:p>
          <a:p>
            <a:pPr marL="285750" indent="-285750">
              <a:spcBef>
                <a:spcPts val="600"/>
              </a:spcBef>
              <a:buFont typeface="Wingdings" panose="05000000000000000000" pitchFamily="2" charset="2"/>
              <a:buChar char="§"/>
            </a:pPr>
            <a:r>
              <a:rPr lang="de-DE" sz="1400" b="0" kern="0" dirty="0" smtClean="0"/>
              <a:t>Aber wie ist der Nettoeffekt auf die gesamte Volkswirtschaft? </a:t>
            </a:r>
            <a:endParaRPr lang="de-DE" sz="1400" b="0" kern="0" dirty="0"/>
          </a:p>
        </p:txBody>
      </p:sp>
    </p:spTree>
    <p:extLst>
      <p:ext uri="{BB962C8B-B14F-4D97-AF65-F5344CB8AC3E}">
        <p14:creationId xmlns:p14="http://schemas.microsoft.com/office/powerpoint/2010/main" val="168504750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Beschäftigungseffekte von Green </a:t>
            </a:r>
            <a:r>
              <a:rPr lang="de-DE" dirty="0" smtClean="0"/>
              <a:t>Growth, RE/EE (und Investitionen in Infrastruktur i.A</a:t>
            </a:r>
            <a:r>
              <a:rPr lang="de-DE" dirty="0" smtClean="0"/>
              <a:t>.)</a:t>
            </a:r>
            <a:r>
              <a:rPr lang="de-DE" dirty="0"/>
              <a:t/>
            </a:r>
            <a:br>
              <a:rPr lang="de-DE" dirty="0"/>
            </a:br>
            <a:r>
              <a:rPr lang="de-DE" sz="1400" b="0" dirty="0"/>
              <a:t>Quantitativ</a:t>
            </a:r>
            <a:endParaRPr lang="de-DE" dirty="0"/>
          </a:p>
        </p:txBody>
      </p:sp>
      <p:sp>
        <p:nvSpPr>
          <p:cNvPr id="3" name="Datumsplatzhalter 2"/>
          <p:cNvSpPr>
            <a:spLocks noGrp="1"/>
          </p:cNvSpPr>
          <p:nvPr>
            <p:ph type="dt" sz="half" idx="11"/>
          </p:nvPr>
        </p:nvSpPr>
        <p:spPr/>
        <p:txBody>
          <a:bodyPr/>
          <a:lstStyle/>
          <a:p>
            <a:fld id="{9A945923-AC06-4B55-A549-C7608C9386FF}" type="datetime1">
              <a:rPr lang="de-DE" smtClean="0"/>
              <a:t>13.10.2014</a:t>
            </a:fld>
            <a:endParaRPr lang="de-DE" dirty="0"/>
          </a:p>
        </p:txBody>
      </p:sp>
      <p:sp>
        <p:nvSpPr>
          <p:cNvPr id="5" name="Inhaltsplatzhalter 3"/>
          <p:cNvSpPr>
            <a:spLocks noGrp="1"/>
          </p:cNvSpPr>
          <p:nvPr>
            <p:ph idx="1"/>
          </p:nvPr>
        </p:nvSpPr>
        <p:spPr>
          <a:xfrm>
            <a:off x="684000" y="2457450"/>
            <a:ext cx="7776000" cy="3806550"/>
          </a:xfrm>
        </p:spPr>
        <p:txBody>
          <a:bodyPr/>
          <a:lstStyle/>
          <a:p>
            <a:pPr lvl="0"/>
            <a:r>
              <a:rPr lang="de-DE" sz="1400" b="1" dirty="0" smtClean="0"/>
              <a:t>Welche Beschäftigungseffekte müssen beachtet werden?</a:t>
            </a:r>
          </a:p>
          <a:p>
            <a:pPr marL="285750" indent="-285750">
              <a:spcBef>
                <a:spcPts val="600"/>
              </a:spcBef>
              <a:buFont typeface="Wingdings" panose="05000000000000000000" pitchFamily="2" charset="2"/>
              <a:buChar char="§"/>
            </a:pPr>
            <a:r>
              <a:rPr lang="de-DE" sz="1400" b="1" dirty="0"/>
              <a:t>Direkte Effekte</a:t>
            </a:r>
            <a:r>
              <a:rPr lang="de-DE" sz="1400" dirty="0"/>
              <a:t>: </a:t>
            </a:r>
            <a:r>
              <a:rPr lang="de-DE" sz="1400" dirty="0" smtClean="0"/>
              <a:t>Wirkung, </a:t>
            </a:r>
            <a:r>
              <a:rPr lang="de-DE" sz="1400" dirty="0"/>
              <a:t>die unmittelbar durch die betrachtete Maßnahme </a:t>
            </a:r>
            <a:r>
              <a:rPr lang="de-DE" sz="1400" dirty="0" smtClean="0"/>
              <a:t>entsteht</a:t>
            </a:r>
          </a:p>
          <a:p>
            <a:pPr marL="285750" indent="-285750">
              <a:spcBef>
                <a:spcPts val="600"/>
              </a:spcBef>
              <a:buFont typeface="Wingdings" panose="05000000000000000000" pitchFamily="2" charset="2"/>
              <a:buChar char="§"/>
            </a:pPr>
            <a:r>
              <a:rPr lang="de-DE" sz="1400" b="1" dirty="0" smtClean="0"/>
              <a:t>Indirekte Effekte</a:t>
            </a:r>
            <a:r>
              <a:rPr lang="de-DE" sz="1400" dirty="0"/>
              <a:t>: Wirkung auf die vor- und nachgelagerten Wirtschaftszweige entlang der WSK der grünen Wirtschaft</a:t>
            </a:r>
          </a:p>
          <a:p>
            <a:pPr marL="285750" indent="-285750">
              <a:spcBef>
                <a:spcPts val="600"/>
              </a:spcBef>
              <a:buFont typeface="Wingdings" panose="05000000000000000000" pitchFamily="2" charset="2"/>
              <a:buChar char="§"/>
            </a:pPr>
            <a:r>
              <a:rPr lang="de-DE" sz="1400" b="1" dirty="0"/>
              <a:t>Induzierte</a:t>
            </a:r>
            <a:r>
              <a:rPr lang="de-DE" sz="1400" dirty="0"/>
              <a:t> </a:t>
            </a:r>
            <a:r>
              <a:rPr lang="de-DE" sz="1400" b="1" dirty="0" smtClean="0"/>
              <a:t>Effekte</a:t>
            </a:r>
            <a:r>
              <a:rPr lang="de-DE" sz="1400" dirty="0"/>
              <a:t>: </a:t>
            </a:r>
            <a:r>
              <a:rPr lang="de-DE" sz="1400" dirty="0" smtClean="0"/>
              <a:t>Multiplikatoreffekt (Arbeitsplätze </a:t>
            </a:r>
            <a:r>
              <a:rPr lang="de-DE" sz="1400" dirty="0"/>
              <a:t>entstehen, </a:t>
            </a:r>
            <a:r>
              <a:rPr lang="de-DE" sz="1400" dirty="0" smtClean="0"/>
              <a:t>weil das </a:t>
            </a:r>
            <a:r>
              <a:rPr lang="de-DE" sz="1400" dirty="0"/>
              <a:t>Mehreinkommen für Konsumgüter ausgegeben </a:t>
            </a:r>
            <a:r>
              <a:rPr lang="de-DE" sz="1400" dirty="0" smtClean="0"/>
              <a:t>wird</a:t>
            </a:r>
            <a:r>
              <a:rPr lang="de-DE" sz="1400" dirty="0" smtClean="0"/>
              <a:t>) sowie Effekte aus Nutzung der Leistung</a:t>
            </a:r>
            <a:endParaRPr lang="de-DE" sz="1400" dirty="0" smtClean="0"/>
          </a:p>
          <a:p>
            <a:r>
              <a:rPr lang="de-DE" sz="1400" b="1" dirty="0" smtClean="0"/>
              <a:t>Zeitlicher Horizont</a:t>
            </a:r>
          </a:p>
          <a:p>
            <a:pPr marL="285750" indent="-285750">
              <a:buFont typeface="Wingdings" panose="05000000000000000000" pitchFamily="2" charset="2"/>
              <a:buChar char="§"/>
            </a:pPr>
            <a:r>
              <a:rPr lang="de-DE" sz="1400" b="1" dirty="0" smtClean="0"/>
              <a:t>Kurzfristige Effekte</a:t>
            </a:r>
            <a:r>
              <a:rPr lang="de-DE" sz="1400" dirty="0"/>
              <a:t>: </a:t>
            </a:r>
            <a:r>
              <a:rPr lang="de-DE" sz="1400" dirty="0" smtClean="0"/>
              <a:t>Unmittelbare </a:t>
            </a:r>
            <a:r>
              <a:rPr lang="de-DE" sz="1400" dirty="0"/>
              <a:t>Wirkungen auf das Wachstum bzw. die Nachfrage nach Gütern / </a:t>
            </a:r>
            <a:r>
              <a:rPr lang="de-DE" sz="1400" dirty="0" smtClean="0"/>
              <a:t>Dienstleistungen</a:t>
            </a:r>
          </a:p>
          <a:p>
            <a:pPr marL="285750" indent="-285750">
              <a:buFont typeface="Wingdings" panose="05000000000000000000" pitchFamily="2" charset="2"/>
              <a:buChar char="§"/>
            </a:pPr>
            <a:r>
              <a:rPr lang="de-DE" sz="1400" b="1" dirty="0" smtClean="0"/>
              <a:t>Mittelfristige Effekte</a:t>
            </a:r>
            <a:r>
              <a:rPr lang="de-DE" sz="1400" dirty="0" smtClean="0"/>
              <a:t>: Verhaltensänderungen / </a:t>
            </a:r>
            <a:r>
              <a:rPr lang="de-DE" sz="1400" dirty="0"/>
              <a:t>Entwicklung neuer Industrien und </a:t>
            </a:r>
            <a:r>
              <a:rPr lang="de-DE" sz="1400" dirty="0" smtClean="0"/>
              <a:t>Märkte</a:t>
            </a:r>
          </a:p>
          <a:p>
            <a:pPr marL="285750" indent="-285750">
              <a:buFont typeface="Wingdings" panose="05000000000000000000" pitchFamily="2" charset="2"/>
              <a:buChar char="§"/>
            </a:pPr>
            <a:r>
              <a:rPr lang="de-DE" sz="1400" b="1" dirty="0" smtClean="0"/>
              <a:t>Langfristige Effekte</a:t>
            </a:r>
            <a:r>
              <a:rPr lang="de-DE" sz="1400" dirty="0" smtClean="0"/>
              <a:t>: </a:t>
            </a:r>
            <a:r>
              <a:rPr lang="de-DE" sz="1400" dirty="0"/>
              <a:t>grundlegende </a:t>
            </a:r>
            <a:r>
              <a:rPr lang="de-DE" sz="1400" dirty="0" smtClean="0"/>
              <a:t>Anpassungsprozesse / Strukturwandel / </a:t>
            </a:r>
            <a:r>
              <a:rPr lang="de-DE" sz="1400" dirty="0" err="1" smtClean="0"/>
              <a:t>skill</a:t>
            </a:r>
            <a:r>
              <a:rPr lang="de-DE" sz="1400" dirty="0" smtClean="0"/>
              <a:t> </a:t>
            </a:r>
            <a:r>
              <a:rPr lang="de-DE" sz="1400" dirty="0" err="1" smtClean="0"/>
              <a:t>bias</a:t>
            </a:r>
            <a:endParaRPr lang="de-DE" sz="1400" dirty="0"/>
          </a:p>
          <a:p>
            <a:pPr>
              <a:spcBef>
                <a:spcPts val="600"/>
              </a:spcBef>
            </a:pPr>
            <a:endParaRPr lang="de-DE" sz="1400" dirty="0"/>
          </a:p>
        </p:txBody>
      </p:sp>
    </p:spTree>
    <p:extLst>
      <p:ext uri="{BB962C8B-B14F-4D97-AF65-F5344CB8AC3E}">
        <p14:creationId xmlns:p14="http://schemas.microsoft.com/office/powerpoint/2010/main" val="215412040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spcBef>
                <a:spcPts val="400"/>
              </a:spcBef>
              <a:spcAft>
                <a:spcPts val="800"/>
              </a:spcAft>
              <a:tabLst>
                <a:tab pos="2190750" algn="l"/>
              </a:tabLst>
            </a:pPr>
            <a:r>
              <a:rPr lang="de-DE" dirty="0"/>
              <a:t>Beschäftigungseffekte von Green Growth, RE/EE</a:t>
            </a:r>
            <a:br>
              <a:rPr lang="de-DE" dirty="0"/>
            </a:br>
            <a:r>
              <a:rPr lang="de-DE" dirty="0"/>
              <a:t/>
            </a:r>
            <a:br>
              <a:rPr lang="de-DE" dirty="0"/>
            </a:br>
            <a:r>
              <a:rPr lang="de-DE" sz="1400" b="0" dirty="0" smtClean="0"/>
              <a:t>Qualitativ</a:t>
            </a:r>
            <a:r>
              <a:rPr lang="en-US" sz="1400" b="0" dirty="0" smtClean="0"/>
              <a:t/>
            </a:r>
            <a:br>
              <a:rPr lang="en-US" sz="1400" b="0" dirty="0" smtClean="0"/>
            </a:br>
            <a:r>
              <a:rPr lang="de-DE" sz="1400" b="0" dirty="0"/>
              <a:t/>
            </a:r>
            <a:br>
              <a:rPr lang="de-DE" sz="1400" b="0" dirty="0"/>
            </a:br>
            <a:endParaRPr lang="de-DE" sz="1400" b="0" dirty="0"/>
          </a:p>
        </p:txBody>
      </p:sp>
      <p:sp>
        <p:nvSpPr>
          <p:cNvPr id="4" name="Inhaltsplatzhalter 3"/>
          <p:cNvSpPr>
            <a:spLocks noGrp="1"/>
          </p:cNvSpPr>
          <p:nvPr>
            <p:ph idx="1"/>
          </p:nvPr>
        </p:nvSpPr>
        <p:spPr>
          <a:xfrm>
            <a:off x="684000" y="2095500"/>
            <a:ext cx="7776000" cy="4282800"/>
          </a:xfrm>
        </p:spPr>
        <p:txBody>
          <a:bodyPr/>
          <a:lstStyle/>
          <a:p>
            <a:r>
              <a:rPr lang="de-DE" sz="1600" b="1" kern="1200" dirty="0" smtClean="0">
                <a:solidFill>
                  <a:srgbClr val="6E6452"/>
                </a:solidFill>
              </a:rPr>
              <a:t>Auswirkungen </a:t>
            </a:r>
            <a:r>
              <a:rPr lang="de-DE" sz="1600" b="1" kern="1200" dirty="0" smtClean="0">
                <a:solidFill>
                  <a:srgbClr val="6E6452"/>
                </a:solidFill>
              </a:rPr>
              <a:t>von </a:t>
            </a:r>
            <a:r>
              <a:rPr lang="de-DE" sz="1600" b="1" kern="1200" dirty="0">
                <a:solidFill>
                  <a:srgbClr val="6E6452"/>
                </a:solidFill>
              </a:rPr>
              <a:t>Green Jobs auf die Qualität von </a:t>
            </a:r>
            <a:r>
              <a:rPr lang="de-DE" sz="1600" b="1" kern="1200" dirty="0" smtClean="0">
                <a:solidFill>
                  <a:srgbClr val="6E6452"/>
                </a:solidFill>
              </a:rPr>
              <a:t>Beschäftigung</a:t>
            </a:r>
            <a:endParaRPr lang="de-DE" sz="1600" b="1" dirty="0" smtClean="0">
              <a:solidFill>
                <a:srgbClr val="6E6452"/>
              </a:solidFill>
            </a:endParaRPr>
          </a:p>
          <a:p>
            <a:pPr marL="285750" lvl="0" indent="-285750">
              <a:buFont typeface="Wingdings" panose="05000000000000000000" pitchFamily="2" charset="2"/>
              <a:buChar char="§"/>
            </a:pPr>
            <a:r>
              <a:rPr lang="de-DE" sz="1600" dirty="0" smtClean="0"/>
              <a:t>Neben Produktivität der Jobs sind </a:t>
            </a:r>
            <a:r>
              <a:rPr lang="de-DE" sz="1600" i="1" dirty="0" smtClean="0"/>
              <a:t>menschenwürdige</a:t>
            </a:r>
            <a:r>
              <a:rPr lang="de-DE" sz="1600" dirty="0" smtClean="0"/>
              <a:t> Arbeitsbedingungen und </a:t>
            </a:r>
            <a:r>
              <a:rPr lang="de-DE" sz="1600" i="1" dirty="0" smtClean="0"/>
              <a:t>existenzsichernde</a:t>
            </a:r>
            <a:r>
              <a:rPr lang="de-DE" sz="1600" dirty="0" smtClean="0"/>
              <a:t> Einkommen entscheidend!</a:t>
            </a:r>
            <a:endParaRPr lang="de-DE" sz="1600" dirty="0" smtClean="0"/>
          </a:p>
          <a:p>
            <a:pPr marL="285750" lvl="0" indent="-285750">
              <a:buFont typeface="Wingdings" panose="05000000000000000000" pitchFamily="2" charset="2"/>
              <a:buChar char="§"/>
            </a:pPr>
            <a:r>
              <a:rPr lang="de-DE" sz="1600" dirty="0" smtClean="0"/>
              <a:t>ILO definiert Green Jobs, als Arbeitsplätze, die grün und menschenwürdig (</a:t>
            </a:r>
            <a:r>
              <a:rPr lang="de-DE" sz="1600" dirty="0" err="1" smtClean="0"/>
              <a:t>decent</a:t>
            </a:r>
            <a:r>
              <a:rPr lang="de-DE" sz="1600" dirty="0" smtClean="0"/>
              <a:t>) sind. </a:t>
            </a:r>
            <a:endParaRPr lang="de-DE" sz="1600" dirty="0" smtClean="0"/>
          </a:p>
          <a:p>
            <a:pPr marL="285750" lvl="0" indent="-285750">
              <a:buFont typeface="Wingdings" panose="05000000000000000000" pitchFamily="2" charset="2"/>
              <a:buChar char="§"/>
            </a:pPr>
            <a:r>
              <a:rPr lang="de-DE" sz="1600" dirty="0" err="1" smtClean="0"/>
              <a:t>Decent</a:t>
            </a:r>
            <a:r>
              <a:rPr lang="de-DE" sz="1600" dirty="0" smtClean="0"/>
              <a:t>-</a:t>
            </a:r>
            <a:r>
              <a:rPr lang="de-DE" sz="1600" dirty="0" err="1" smtClean="0"/>
              <a:t>work</a:t>
            </a:r>
            <a:r>
              <a:rPr lang="de-DE" sz="1600" dirty="0" smtClean="0"/>
              <a:t>-Konzept (ILO</a:t>
            </a:r>
            <a:r>
              <a:rPr lang="de-DE" sz="1600" dirty="0" smtClean="0"/>
              <a:t>):</a:t>
            </a:r>
            <a:endParaRPr lang="de-DE" sz="1600" dirty="0" smtClean="0"/>
          </a:p>
          <a:p>
            <a:pPr marL="702900" lvl="1" indent="-342900">
              <a:spcBef>
                <a:spcPts val="0"/>
              </a:spcBef>
              <a:spcAft>
                <a:spcPts val="600"/>
              </a:spcAft>
              <a:buFont typeface="+mj-lt"/>
              <a:buAutoNum type="arabicPeriod"/>
            </a:pPr>
            <a:r>
              <a:rPr lang="de-DE" sz="1400" dirty="0" smtClean="0"/>
              <a:t>Förderung von Beschäftigung und deren Verankerung im Mittelpunkt der Wirtschafts- und Sozialpolitik;</a:t>
            </a:r>
          </a:p>
          <a:p>
            <a:pPr marL="702900" lvl="1" indent="-342900">
              <a:spcBef>
                <a:spcPts val="0"/>
              </a:spcBef>
              <a:spcAft>
                <a:spcPts val="600"/>
              </a:spcAft>
              <a:buFont typeface="+mj-lt"/>
              <a:buAutoNum type="arabicPeriod"/>
            </a:pPr>
            <a:r>
              <a:rPr lang="de-DE" sz="1400" dirty="0" smtClean="0"/>
              <a:t>Ausweitung der sozialen Sicherung auf alle Arbeitnehmer und ihre Familien;</a:t>
            </a:r>
          </a:p>
          <a:p>
            <a:pPr marL="702900" lvl="1" indent="-342900">
              <a:spcBef>
                <a:spcPts val="0"/>
              </a:spcBef>
              <a:spcAft>
                <a:spcPts val="600"/>
              </a:spcAft>
              <a:buFont typeface="+mj-lt"/>
              <a:buAutoNum type="arabicPeriod"/>
            </a:pPr>
            <a:r>
              <a:rPr lang="de-DE" sz="1400" dirty="0" smtClean="0"/>
              <a:t>Umsetzung von Kernarbeitsnormen</a:t>
            </a:r>
          </a:p>
          <a:p>
            <a:pPr marL="702900" lvl="1" indent="-342900">
              <a:spcBef>
                <a:spcPts val="0"/>
              </a:spcBef>
              <a:spcAft>
                <a:spcPts val="600"/>
              </a:spcAft>
              <a:buFont typeface="+mj-lt"/>
              <a:buAutoNum type="arabicPeriod"/>
            </a:pPr>
            <a:r>
              <a:rPr lang="de-DE" sz="1400" dirty="0" smtClean="0"/>
              <a:t>sozialer Dialog.</a:t>
            </a:r>
          </a:p>
          <a:p>
            <a:pPr marL="285750" lvl="0" indent="-285750">
              <a:buFont typeface="Wingdings" panose="05000000000000000000" pitchFamily="2" charset="2"/>
              <a:buChar char="§"/>
            </a:pPr>
            <a:endParaRPr lang="de-DE" sz="1600" dirty="0"/>
          </a:p>
        </p:txBody>
      </p:sp>
      <p:sp>
        <p:nvSpPr>
          <p:cNvPr id="5" name="Datumsplatzhalter 2"/>
          <p:cNvSpPr>
            <a:spLocks noGrp="1"/>
          </p:cNvSpPr>
          <p:nvPr>
            <p:ph type="dt" sz="half" idx="11"/>
          </p:nvPr>
        </p:nvSpPr>
        <p:spPr>
          <a:xfrm>
            <a:off x="679155" y="6581001"/>
            <a:ext cx="1295400" cy="246221"/>
          </a:xfrm>
        </p:spPr>
        <p:txBody>
          <a:bodyPr/>
          <a:lstStyle/>
          <a:p>
            <a:fld id="{50F97778-6ED6-4639-94E1-C76B9B8A8F9A}" type="datetime1">
              <a:rPr lang="de-DE" smtClean="0"/>
              <a:t>13.10.2014</a:t>
            </a:fld>
            <a:endParaRPr lang="de-DE" dirty="0"/>
          </a:p>
        </p:txBody>
      </p:sp>
    </p:spTree>
    <p:extLst>
      <p:ext uri="{BB962C8B-B14F-4D97-AF65-F5344CB8AC3E}">
        <p14:creationId xmlns:p14="http://schemas.microsoft.com/office/powerpoint/2010/main" val="243619056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Der Integrierte Ansatz</a:t>
            </a:r>
            <a:br>
              <a:rPr lang="de-DE" dirty="0" smtClean="0"/>
            </a:br>
            <a:r>
              <a:rPr lang="de-DE" sz="1400" b="0" dirty="0" smtClean="0"/>
              <a:t>Innerhalb einer Green Growth Strategie</a:t>
            </a:r>
            <a:endParaRPr lang="de-DE" b="0" dirty="0"/>
          </a:p>
        </p:txBody>
      </p:sp>
      <p:sp>
        <p:nvSpPr>
          <p:cNvPr id="3" name="Datumsplatzhalter 2"/>
          <p:cNvSpPr>
            <a:spLocks noGrp="1"/>
          </p:cNvSpPr>
          <p:nvPr>
            <p:ph type="dt" sz="half" idx="11"/>
          </p:nvPr>
        </p:nvSpPr>
        <p:spPr/>
        <p:txBody>
          <a:bodyPr/>
          <a:lstStyle/>
          <a:p>
            <a:fld id="{0929033E-8E07-4B2F-92B7-BE466CCD0B4F}" type="datetime1">
              <a:rPr lang="de-DE" smtClean="0"/>
              <a:t>13.10.2014</a:t>
            </a:fld>
            <a:endParaRPr lang="de-DE" dirty="0"/>
          </a:p>
        </p:txBody>
      </p:sp>
      <p:sp>
        <p:nvSpPr>
          <p:cNvPr id="5" name="Freihandform 4"/>
          <p:cNvSpPr>
            <a:spLocks noChangeAspect="1"/>
          </p:cNvSpPr>
          <p:nvPr/>
        </p:nvSpPr>
        <p:spPr>
          <a:xfrm>
            <a:off x="6201947" y="3453560"/>
            <a:ext cx="1548000" cy="2161782"/>
          </a:xfrm>
          <a:custGeom>
            <a:avLst/>
            <a:gdLst>
              <a:gd name="connsiteX0" fmla="*/ 0 w 2403358"/>
              <a:gd name="connsiteY0" fmla="*/ 240336 h 4786346"/>
              <a:gd name="connsiteX1" fmla="*/ 70393 w 2403358"/>
              <a:gd name="connsiteY1" fmla="*/ 70393 h 4786346"/>
              <a:gd name="connsiteX2" fmla="*/ 240336 w 2403358"/>
              <a:gd name="connsiteY2" fmla="*/ 0 h 4786346"/>
              <a:gd name="connsiteX3" fmla="*/ 2163022 w 2403358"/>
              <a:gd name="connsiteY3" fmla="*/ 0 h 4786346"/>
              <a:gd name="connsiteX4" fmla="*/ 2332965 w 2403358"/>
              <a:gd name="connsiteY4" fmla="*/ 70393 h 4786346"/>
              <a:gd name="connsiteX5" fmla="*/ 2403358 w 2403358"/>
              <a:gd name="connsiteY5" fmla="*/ 240336 h 4786346"/>
              <a:gd name="connsiteX6" fmla="*/ 2403358 w 2403358"/>
              <a:gd name="connsiteY6" fmla="*/ 4546010 h 4786346"/>
              <a:gd name="connsiteX7" fmla="*/ 2332965 w 2403358"/>
              <a:gd name="connsiteY7" fmla="*/ 4715953 h 4786346"/>
              <a:gd name="connsiteX8" fmla="*/ 2163022 w 2403358"/>
              <a:gd name="connsiteY8" fmla="*/ 4786346 h 4786346"/>
              <a:gd name="connsiteX9" fmla="*/ 240336 w 2403358"/>
              <a:gd name="connsiteY9" fmla="*/ 4786346 h 4786346"/>
              <a:gd name="connsiteX10" fmla="*/ 70393 w 2403358"/>
              <a:gd name="connsiteY10" fmla="*/ 4715953 h 4786346"/>
              <a:gd name="connsiteX11" fmla="*/ 0 w 2403358"/>
              <a:gd name="connsiteY11" fmla="*/ 4546010 h 4786346"/>
              <a:gd name="connsiteX12" fmla="*/ 0 w 2403358"/>
              <a:gd name="connsiteY12" fmla="*/ 240336 h 478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03358" h="4786346">
                <a:moveTo>
                  <a:pt x="0" y="240336"/>
                </a:moveTo>
                <a:cubicBezTo>
                  <a:pt x="0" y="176595"/>
                  <a:pt x="25321" y="115465"/>
                  <a:pt x="70393" y="70393"/>
                </a:cubicBezTo>
                <a:cubicBezTo>
                  <a:pt x="115465" y="25321"/>
                  <a:pt x="176595" y="0"/>
                  <a:pt x="240336" y="0"/>
                </a:cubicBezTo>
                <a:lnTo>
                  <a:pt x="2163022" y="0"/>
                </a:lnTo>
                <a:cubicBezTo>
                  <a:pt x="2226763" y="0"/>
                  <a:pt x="2287893" y="25321"/>
                  <a:pt x="2332965" y="70393"/>
                </a:cubicBezTo>
                <a:cubicBezTo>
                  <a:pt x="2378037" y="115465"/>
                  <a:pt x="2403358" y="176595"/>
                  <a:pt x="2403358" y="240336"/>
                </a:cubicBezTo>
                <a:lnTo>
                  <a:pt x="2403358" y="4546010"/>
                </a:lnTo>
                <a:cubicBezTo>
                  <a:pt x="2403358" y="4609751"/>
                  <a:pt x="2378037" y="4670882"/>
                  <a:pt x="2332965" y="4715953"/>
                </a:cubicBezTo>
                <a:cubicBezTo>
                  <a:pt x="2287893" y="4761025"/>
                  <a:pt x="2226763" y="4786346"/>
                  <a:pt x="2163022" y="4786346"/>
                </a:cubicBezTo>
                <a:lnTo>
                  <a:pt x="240336" y="4786346"/>
                </a:lnTo>
                <a:cubicBezTo>
                  <a:pt x="176595" y="4786346"/>
                  <a:pt x="115464" y="4761025"/>
                  <a:pt x="70393" y="4715953"/>
                </a:cubicBezTo>
                <a:cubicBezTo>
                  <a:pt x="25321" y="4670881"/>
                  <a:pt x="0" y="4609751"/>
                  <a:pt x="0" y="4546010"/>
                </a:cubicBezTo>
                <a:lnTo>
                  <a:pt x="0" y="240336"/>
                </a:lnTo>
                <a:close/>
              </a:path>
            </a:pathLst>
          </a:custGeom>
          <a:solidFill>
            <a:sysClr val="window" lastClr="FFFFFF"/>
          </a:solidFill>
          <a:ln w="25400" cap="flat" cmpd="sng" algn="ctr">
            <a:solidFill>
              <a:schemeClr val="accent5">
                <a:lumMod val="60000"/>
                <a:lumOff val="40000"/>
              </a:schemeClr>
            </a:solidFill>
            <a:prstDash val="solid"/>
          </a:ln>
          <a:effectLst/>
        </p:spPr>
        <p:txBody>
          <a:bodyPr spcFirstLastPara="0" vert="horz" wrap="square" lIns="91440" tIns="91440" rIns="91440" bIns="3441883" numCol="1" spcCol="1270" anchor="t"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de-DE" sz="1100" b="0" i="0" u="none" strike="noStrike" kern="1200" cap="none" spc="0" normalizeH="0" baseline="0" noProof="0" dirty="0">
              <a:ln>
                <a:noFill/>
              </a:ln>
              <a:solidFill>
                <a:srgbClr val="AD403D"/>
              </a:solidFill>
              <a:effectLst/>
              <a:uLnTx/>
              <a:uFillTx/>
              <a:latin typeface="Calibri"/>
              <a:ea typeface="+mn-ea"/>
              <a:cs typeface="+mn-cs"/>
            </a:endParaRPr>
          </a:p>
        </p:txBody>
      </p:sp>
      <p:sp>
        <p:nvSpPr>
          <p:cNvPr id="6" name="Freihandform 5"/>
          <p:cNvSpPr>
            <a:spLocks noChangeAspect="1"/>
          </p:cNvSpPr>
          <p:nvPr/>
        </p:nvSpPr>
        <p:spPr>
          <a:xfrm>
            <a:off x="4476999" y="3453540"/>
            <a:ext cx="1548000" cy="2149355"/>
          </a:xfrm>
          <a:custGeom>
            <a:avLst/>
            <a:gdLst>
              <a:gd name="connsiteX0" fmla="*/ 0 w 2403358"/>
              <a:gd name="connsiteY0" fmla="*/ 240336 h 4786346"/>
              <a:gd name="connsiteX1" fmla="*/ 70393 w 2403358"/>
              <a:gd name="connsiteY1" fmla="*/ 70393 h 4786346"/>
              <a:gd name="connsiteX2" fmla="*/ 240336 w 2403358"/>
              <a:gd name="connsiteY2" fmla="*/ 0 h 4786346"/>
              <a:gd name="connsiteX3" fmla="*/ 2163022 w 2403358"/>
              <a:gd name="connsiteY3" fmla="*/ 0 h 4786346"/>
              <a:gd name="connsiteX4" fmla="*/ 2332965 w 2403358"/>
              <a:gd name="connsiteY4" fmla="*/ 70393 h 4786346"/>
              <a:gd name="connsiteX5" fmla="*/ 2403358 w 2403358"/>
              <a:gd name="connsiteY5" fmla="*/ 240336 h 4786346"/>
              <a:gd name="connsiteX6" fmla="*/ 2403358 w 2403358"/>
              <a:gd name="connsiteY6" fmla="*/ 4546010 h 4786346"/>
              <a:gd name="connsiteX7" fmla="*/ 2332965 w 2403358"/>
              <a:gd name="connsiteY7" fmla="*/ 4715953 h 4786346"/>
              <a:gd name="connsiteX8" fmla="*/ 2163022 w 2403358"/>
              <a:gd name="connsiteY8" fmla="*/ 4786346 h 4786346"/>
              <a:gd name="connsiteX9" fmla="*/ 240336 w 2403358"/>
              <a:gd name="connsiteY9" fmla="*/ 4786346 h 4786346"/>
              <a:gd name="connsiteX10" fmla="*/ 70393 w 2403358"/>
              <a:gd name="connsiteY10" fmla="*/ 4715953 h 4786346"/>
              <a:gd name="connsiteX11" fmla="*/ 0 w 2403358"/>
              <a:gd name="connsiteY11" fmla="*/ 4546010 h 4786346"/>
              <a:gd name="connsiteX12" fmla="*/ 0 w 2403358"/>
              <a:gd name="connsiteY12" fmla="*/ 240336 h 478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03358" h="4786346">
                <a:moveTo>
                  <a:pt x="0" y="240336"/>
                </a:moveTo>
                <a:cubicBezTo>
                  <a:pt x="0" y="176595"/>
                  <a:pt x="25321" y="115465"/>
                  <a:pt x="70393" y="70393"/>
                </a:cubicBezTo>
                <a:cubicBezTo>
                  <a:pt x="115465" y="25321"/>
                  <a:pt x="176595" y="0"/>
                  <a:pt x="240336" y="0"/>
                </a:cubicBezTo>
                <a:lnTo>
                  <a:pt x="2163022" y="0"/>
                </a:lnTo>
                <a:cubicBezTo>
                  <a:pt x="2226763" y="0"/>
                  <a:pt x="2287893" y="25321"/>
                  <a:pt x="2332965" y="70393"/>
                </a:cubicBezTo>
                <a:cubicBezTo>
                  <a:pt x="2378037" y="115465"/>
                  <a:pt x="2403358" y="176595"/>
                  <a:pt x="2403358" y="240336"/>
                </a:cubicBezTo>
                <a:lnTo>
                  <a:pt x="2403358" y="4546010"/>
                </a:lnTo>
                <a:cubicBezTo>
                  <a:pt x="2403358" y="4609751"/>
                  <a:pt x="2378037" y="4670882"/>
                  <a:pt x="2332965" y="4715953"/>
                </a:cubicBezTo>
                <a:cubicBezTo>
                  <a:pt x="2287893" y="4761025"/>
                  <a:pt x="2226763" y="4786346"/>
                  <a:pt x="2163022" y="4786346"/>
                </a:cubicBezTo>
                <a:lnTo>
                  <a:pt x="240336" y="4786346"/>
                </a:lnTo>
                <a:cubicBezTo>
                  <a:pt x="176595" y="4786346"/>
                  <a:pt x="115464" y="4761025"/>
                  <a:pt x="70393" y="4715953"/>
                </a:cubicBezTo>
                <a:cubicBezTo>
                  <a:pt x="25321" y="4670881"/>
                  <a:pt x="0" y="4609751"/>
                  <a:pt x="0" y="4546010"/>
                </a:cubicBezTo>
                <a:lnTo>
                  <a:pt x="0" y="240336"/>
                </a:lnTo>
                <a:close/>
              </a:path>
            </a:pathLst>
          </a:custGeom>
          <a:solidFill>
            <a:sysClr val="window" lastClr="FFFFFF"/>
          </a:solidFill>
          <a:ln w="25400" cap="flat" cmpd="sng" algn="ctr">
            <a:solidFill>
              <a:schemeClr val="accent5">
                <a:lumMod val="60000"/>
                <a:lumOff val="40000"/>
              </a:schemeClr>
            </a:solidFill>
            <a:prstDash val="solid"/>
          </a:ln>
          <a:effectLst/>
        </p:spPr>
        <p:txBody>
          <a:bodyPr spcFirstLastPara="0" vert="horz" wrap="square" lIns="91440" tIns="91440" rIns="91440" bIns="3441883"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de-DE" sz="1200" b="0" i="0" u="none" strike="noStrike" kern="1200" cap="none" spc="0" normalizeH="0" baseline="0" noProof="0" dirty="0">
              <a:ln>
                <a:noFill/>
              </a:ln>
              <a:solidFill>
                <a:srgbClr val="C0504D">
                  <a:lumMod val="50000"/>
                </a:srgbClr>
              </a:solidFill>
              <a:effectLst/>
              <a:uLnTx/>
              <a:uFillTx/>
              <a:latin typeface="Calibri"/>
              <a:ea typeface="+mn-ea"/>
              <a:cs typeface="+mn-cs"/>
            </a:endParaRPr>
          </a:p>
        </p:txBody>
      </p:sp>
      <p:sp>
        <p:nvSpPr>
          <p:cNvPr id="7" name="Freihandform 6"/>
          <p:cNvSpPr>
            <a:spLocks noChangeAspect="1"/>
          </p:cNvSpPr>
          <p:nvPr/>
        </p:nvSpPr>
        <p:spPr>
          <a:xfrm>
            <a:off x="2766396" y="3453540"/>
            <a:ext cx="1548000" cy="2134133"/>
          </a:xfrm>
          <a:custGeom>
            <a:avLst/>
            <a:gdLst>
              <a:gd name="connsiteX0" fmla="*/ 0 w 2403358"/>
              <a:gd name="connsiteY0" fmla="*/ 240336 h 4786346"/>
              <a:gd name="connsiteX1" fmla="*/ 70393 w 2403358"/>
              <a:gd name="connsiteY1" fmla="*/ 70393 h 4786346"/>
              <a:gd name="connsiteX2" fmla="*/ 240336 w 2403358"/>
              <a:gd name="connsiteY2" fmla="*/ 0 h 4786346"/>
              <a:gd name="connsiteX3" fmla="*/ 2163022 w 2403358"/>
              <a:gd name="connsiteY3" fmla="*/ 0 h 4786346"/>
              <a:gd name="connsiteX4" fmla="*/ 2332965 w 2403358"/>
              <a:gd name="connsiteY4" fmla="*/ 70393 h 4786346"/>
              <a:gd name="connsiteX5" fmla="*/ 2403358 w 2403358"/>
              <a:gd name="connsiteY5" fmla="*/ 240336 h 4786346"/>
              <a:gd name="connsiteX6" fmla="*/ 2403358 w 2403358"/>
              <a:gd name="connsiteY6" fmla="*/ 4546010 h 4786346"/>
              <a:gd name="connsiteX7" fmla="*/ 2332965 w 2403358"/>
              <a:gd name="connsiteY7" fmla="*/ 4715953 h 4786346"/>
              <a:gd name="connsiteX8" fmla="*/ 2163022 w 2403358"/>
              <a:gd name="connsiteY8" fmla="*/ 4786346 h 4786346"/>
              <a:gd name="connsiteX9" fmla="*/ 240336 w 2403358"/>
              <a:gd name="connsiteY9" fmla="*/ 4786346 h 4786346"/>
              <a:gd name="connsiteX10" fmla="*/ 70393 w 2403358"/>
              <a:gd name="connsiteY10" fmla="*/ 4715953 h 4786346"/>
              <a:gd name="connsiteX11" fmla="*/ 0 w 2403358"/>
              <a:gd name="connsiteY11" fmla="*/ 4546010 h 4786346"/>
              <a:gd name="connsiteX12" fmla="*/ 0 w 2403358"/>
              <a:gd name="connsiteY12" fmla="*/ 240336 h 478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03358" h="4786346">
                <a:moveTo>
                  <a:pt x="0" y="240336"/>
                </a:moveTo>
                <a:cubicBezTo>
                  <a:pt x="0" y="176595"/>
                  <a:pt x="25321" y="115465"/>
                  <a:pt x="70393" y="70393"/>
                </a:cubicBezTo>
                <a:cubicBezTo>
                  <a:pt x="115465" y="25321"/>
                  <a:pt x="176595" y="0"/>
                  <a:pt x="240336" y="0"/>
                </a:cubicBezTo>
                <a:lnTo>
                  <a:pt x="2163022" y="0"/>
                </a:lnTo>
                <a:cubicBezTo>
                  <a:pt x="2226763" y="0"/>
                  <a:pt x="2287893" y="25321"/>
                  <a:pt x="2332965" y="70393"/>
                </a:cubicBezTo>
                <a:cubicBezTo>
                  <a:pt x="2378037" y="115465"/>
                  <a:pt x="2403358" y="176595"/>
                  <a:pt x="2403358" y="240336"/>
                </a:cubicBezTo>
                <a:lnTo>
                  <a:pt x="2403358" y="4546010"/>
                </a:lnTo>
                <a:cubicBezTo>
                  <a:pt x="2403358" y="4609751"/>
                  <a:pt x="2378037" y="4670882"/>
                  <a:pt x="2332965" y="4715953"/>
                </a:cubicBezTo>
                <a:cubicBezTo>
                  <a:pt x="2287893" y="4761025"/>
                  <a:pt x="2226763" y="4786346"/>
                  <a:pt x="2163022" y="4786346"/>
                </a:cubicBezTo>
                <a:lnTo>
                  <a:pt x="240336" y="4786346"/>
                </a:lnTo>
                <a:cubicBezTo>
                  <a:pt x="176595" y="4786346"/>
                  <a:pt x="115464" y="4761025"/>
                  <a:pt x="70393" y="4715953"/>
                </a:cubicBezTo>
                <a:cubicBezTo>
                  <a:pt x="25321" y="4670881"/>
                  <a:pt x="0" y="4609751"/>
                  <a:pt x="0" y="4546010"/>
                </a:cubicBezTo>
                <a:lnTo>
                  <a:pt x="0" y="240336"/>
                </a:lnTo>
                <a:close/>
              </a:path>
            </a:pathLst>
          </a:custGeom>
          <a:solidFill>
            <a:sysClr val="window" lastClr="FFFFFF"/>
          </a:solidFill>
          <a:ln w="25400" cap="flat" cmpd="sng" algn="ctr">
            <a:solidFill>
              <a:schemeClr val="accent5">
                <a:lumMod val="60000"/>
                <a:lumOff val="40000"/>
              </a:schemeClr>
            </a:solidFill>
            <a:prstDash val="solid"/>
          </a:ln>
          <a:effectLst/>
        </p:spPr>
        <p:txBody>
          <a:bodyPr spcFirstLastPara="0" vert="horz" wrap="square" lIns="91440" tIns="91440" rIns="91440" bIns="3441883"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de-DE" sz="110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Pfeil nach links und rechts 7"/>
          <p:cNvSpPr>
            <a:spLocks/>
          </p:cNvSpPr>
          <p:nvPr/>
        </p:nvSpPr>
        <p:spPr>
          <a:xfrm>
            <a:off x="4217110" y="3505125"/>
            <a:ext cx="2088000" cy="936000"/>
          </a:xfrm>
          <a:prstGeom prst="leftRightArrow">
            <a:avLst>
              <a:gd name="adj1" fmla="val 41533"/>
              <a:gd name="adj2" fmla="val 61641"/>
            </a:avLst>
          </a:prstGeom>
          <a:ln/>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smtClean="0">
                <a:solidFill>
                  <a:schemeClr val="bg1"/>
                </a:solidFill>
                <a:latin typeface="Century Gothic" panose="020B0502020202020204" pitchFamily="34" charset="0"/>
              </a:rPr>
              <a:t>Arbeitsmarkt</a:t>
            </a:r>
            <a:endParaRPr kumimoji="0" lang="de-DE" sz="1400" i="0" u="none" strike="noStrike" kern="0" cap="none" spc="0" normalizeH="0" dirty="0">
              <a:ln>
                <a:noFill/>
              </a:ln>
              <a:solidFill>
                <a:schemeClr val="bg1"/>
              </a:solidFill>
              <a:effectLst/>
              <a:uLnTx/>
              <a:uFillTx/>
              <a:latin typeface="Century Gothic" panose="020B0502020202020204" pitchFamily="34" charset="0"/>
            </a:endParaRPr>
          </a:p>
        </p:txBody>
      </p:sp>
      <p:sp>
        <p:nvSpPr>
          <p:cNvPr id="10" name="Abgerundetes Rechteck 9"/>
          <p:cNvSpPr>
            <a:spLocks noChangeAspect="1"/>
          </p:cNvSpPr>
          <p:nvPr/>
        </p:nvSpPr>
        <p:spPr>
          <a:xfrm>
            <a:off x="2837509" y="4445459"/>
            <a:ext cx="1410762" cy="108000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t"/>
          <a:lstStyle/>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p:txBody>
      </p:sp>
      <p:sp>
        <p:nvSpPr>
          <p:cNvPr id="13" name="Gleichschenkliges Dreieck 12"/>
          <p:cNvSpPr>
            <a:spLocks noChangeAspect="1"/>
          </p:cNvSpPr>
          <p:nvPr/>
        </p:nvSpPr>
        <p:spPr>
          <a:xfrm>
            <a:off x="2731140" y="2647946"/>
            <a:ext cx="5087709" cy="745438"/>
          </a:xfrm>
          <a:prstGeom prst="triangle">
            <a:avLst>
              <a:gd name="adj" fmla="val 50000"/>
            </a:avLst>
          </a:prstGeom>
          <a:ln>
            <a:solidFill>
              <a:schemeClr val="accent5">
                <a:lumMod val="60000"/>
                <a:lumOff val="40000"/>
              </a:schemeClr>
            </a:solidFill>
          </a:ln>
        </p:spPr>
        <p:style>
          <a:lnRef idx="2">
            <a:schemeClr val="accent2"/>
          </a:lnRef>
          <a:fillRef idx="1">
            <a:schemeClr val="lt1"/>
          </a:fillRef>
          <a:effectRef idx="0">
            <a:schemeClr val="accent2"/>
          </a:effectRef>
          <a:fontRef idx="minor">
            <a:schemeClr val="dk1"/>
          </a:fontRef>
        </p:style>
        <p:txBody>
          <a:bodyPr spcFirstLastPara="0" vert="horz" wrap="square" lIns="91440" tIns="91440" rIns="91440" bIns="3441883" numCol="1" spcCol="1270" anchor="ctr" anchorCtr="0">
            <a:noAutofit/>
          </a:bodyPr>
          <a:lstStyle/>
          <a:p>
            <a:pPr marL="0" marR="0" lvl="0" indent="0" algn="ctr" defTabSz="1066800" eaLnBrk="1" fontAlgn="auto" latinLnBrk="0" hangingPunct="1">
              <a:lnSpc>
                <a:spcPct val="90000"/>
              </a:lnSpc>
              <a:spcBef>
                <a:spcPct val="0"/>
              </a:spcBef>
              <a:spcAft>
                <a:spcPct val="35000"/>
              </a:spcAft>
              <a:buClrTx/>
              <a:buSzTx/>
              <a:buFontTx/>
              <a:buNone/>
              <a:tabLst/>
              <a:defRPr/>
            </a:pPr>
            <a:endParaRPr kumimoji="0" lang="de-DE" sz="1200" b="0" i="0" u="none" strike="noStrike" kern="0" cap="none" spc="0" normalizeH="0" baseline="0" noProof="0" dirty="0" smtClean="0">
              <a:ln>
                <a:noFill/>
              </a:ln>
              <a:solidFill>
                <a:srgbClr val="C0504D">
                  <a:lumMod val="50000"/>
                </a:srgbClr>
              </a:solidFill>
              <a:effectLst/>
              <a:uLnTx/>
              <a:uFillTx/>
              <a:latin typeface="Calibri"/>
              <a:ea typeface="+mn-ea"/>
              <a:cs typeface="+mn-cs"/>
            </a:endParaRPr>
          </a:p>
        </p:txBody>
      </p:sp>
      <p:sp>
        <p:nvSpPr>
          <p:cNvPr id="14" name="Textfeld 13"/>
          <p:cNvSpPr txBox="1">
            <a:spLocks noChangeAspect="1"/>
          </p:cNvSpPr>
          <p:nvPr/>
        </p:nvSpPr>
        <p:spPr>
          <a:xfrm>
            <a:off x="2977105" y="2868250"/>
            <a:ext cx="4536852" cy="461665"/>
          </a:xfrm>
          <a:prstGeom prst="rect">
            <a:avLst/>
          </a:prstGeom>
          <a:noFill/>
          <a:ln>
            <a:noFill/>
          </a:ln>
        </p:spPr>
        <p:txBody>
          <a:bodyPr wrap="square" rtlCol="0">
            <a:spAutoFit/>
          </a:bodyPr>
          <a:lstStyle/>
          <a:p>
            <a:pPr lvl="0" algn="ctr">
              <a:defRPr/>
            </a:pPr>
            <a:r>
              <a:rPr lang="de-DE" sz="1200" kern="0" dirty="0" smtClean="0">
                <a:solidFill>
                  <a:srgbClr val="6E6452"/>
                </a:solidFill>
                <a:latin typeface="Century Gothic" panose="020B0502020202020204" pitchFamily="34" charset="0"/>
              </a:rPr>
              <a:t>Beschäftigungspolitik:</a:t>
            </a:r>
          </a:p>
          <a:p>
            <a:pPr lvl="0" algn="ctr">
              <a:defRPr/>
            </a:pPr>
            <a:r>
              <a:rPr kumimoji="0" lang="de-DE" sz="1200" b="0" i="0" u="none" strike="noStrike" kern="0" cap="none" spc="0" normalizeH="0" baseline="0" noProof="0" dirty="0" smtClean="0">
                <a:ln>
                  <a:noFill/>
                </a:ln>
                <a:solidFill>
                  <a:srgbClr val="6E6452"/>
                </a:solidFill>
                <a:effectLst/>
                <a:uLnTx/>
                <a:uFillTx/>
                <a:latin typeface="Century Gothic" panose="020B0502020202020204" pitchFamily="34" charset="0"/>
              </a:rPr>
              <a:t>Rahmenbedingungen</a:t>
            </a:r>
            <a:r>
              <a:rPr kumimoji="0" lang="de-DE" sz="1200" b="0" i="0" u="none" strike="noStrike" kern="0" cap="none" spc="0" normalizeH="0" noProof="0" dirty="0" smtClean="0">
                <a:ln>
                  <a:noFill/>
                </a:ln>
                <a:solidFill>
                  <a:srgbClr val="6E6452"/>
                </a:solidFill>
                <a:effectLst/>
                <a:uLnTx/>
                <a:uFillTx/>
                <a:latin typeface="Century Gothic" panose="020B0502020202020204" pitchFamily="34" charset="0"/>
              </a:rPr>
              <a:t> für Beschäftigung</a:t>
            </a:r>
            <a:endParaRPr kumimoji="0" lang="de-DE" sz="1200" b="0" i="0" u="none" strike="noStrike" kern="0" cap="none" spc="0" normalizeH="0" baseline="0" noProof="0" dirty="0" smtClean="0">
              <a:ln>
                <a:noFill/>
              </a:ln>
              <a:solidFill>
                <a:srgbClr val="6E6452"/>
              </a:solidFill>
              <a:effectLst/>
              <a:uLnTx/>
              <a:uFillTx/>
              <a:latin typeface="Century Gothic" panose="020B0502020202020204" pitchFamily="34" charset="0"/>
            </a:endParaRPr>
          </a:p>
        </p:txBody>
      </p:sp>
      <p:sp>
        <p:nvSpPr>
          <p:cNvPr id="15" name="Textfeld 14"/>
          <p:cNvSpPr txBox="1">
            <a:spLocks noChangeAspect="1"/>
          </p:cNvSpPr>
          <p:nvPr/>
        </p:nvSpPr>
        <p:spPr>
          <a:xfrm>
            <a:off x="6166429" y="3529060"/>
            <a:ext cx="1562692" cy="826380"/>
          </a:xfrm>
          <a:prstGeom prst="rect">
            <a:avLst/>
          </a:prstGeom>
          <a:noFill/>
        </p:spPr>
        <p:txBody>
          <a:bodyPr wrap="square" rtlCol="0">
            <a:spAutoFit/>
          </a:bodyPr>
          <a:lstStyle/>
          <a:p>
            <a:pPr lvl="0" algn="ctr" defTabSz="1066800">
              <a:lnSpc>
                <a:spcPct val="90000"/>
              </a:lnSpc>
              <a:spcBef>
                <a:spcPct val="0"/>
              </a:spcBef>
              <a:defRPr/>
            </a:pPr>
            <a:r>
              <a:rPr kumimoji="0" lang="de-DE" sz="1200" b="0" i="0" u="none" strike="noStrike" kern="0" cap="none" spc="0" normalizeH="0" baseline="0" dirty="0" smtClean="0">
                <a:ln>
                  <a:noFill/>
                </a:ln>
                <a:solidFill>
                  <a:srgbClr val="6E6452"/>
                </a:solidFill>
                <a:effectLst/>
                <a:uLnTx/>
                <a:uFillTx/>
                <a:latin typeface="Century Gothic" panose="020B0502020202020204" pitchFamily="34" charset="0"/>
              </a:rPr>
              <a:t>Markt</a:t>
            </a:r>
            <a:r>
              <a:rPr kumimoji="0" lang="de-DE" sz="1200" b="0" i="0" u="none" strike="noStrike" kern="0" cap="none" spc="0" normalizeH="0" dirty="0" smtClean="0">
                <a:ln>
                  <a:noFill/>
                </a:ln>
                <a:solidFill>
                  <a:srgbClr val="6E6452"/>
                </a:solidFill>
                <a:effectLst/>
                <a:uLnTx/>
                <a:uFillTx/>
                <a:latin typeface="Century Gothic" panose="020B0502020202020204" pitchFamily="34" charset="0"/>
              </a:rPr>
              <a:t> für Bildung und Ausbildung</a:t>
            </a:r>
          </a:p>
          <a:p>
            <a:pPr lvl="0" algn="ctr" defTabSz="1066800">
              <a:lnSpc>
                <a:spcPct val="90000"/>
              </a:lnSpc>
              <a:spcBef>
                <a:spcPct val="0"/>
              </a:spcBef>
              <a:defRPr/>
            </a:pPr>
            <a:endParaRPr kumimoji="0" lang="de-DE" sz="1200" b="0" i="0" u="none" strike="noStrike" kern="0" cap="none" spc="0" normalizeH="0" baseline="0" dirty="0" smtClean="0">
              <a:ln>
                <a:noFill/>
              </a:ln>
              <a:effectLst/>
              <a:uLnTx/>
              <a:uFillTx/>
              <a:latin typeface="Century Gothic" panose="020B0502020202020204" pitchFamily="34" charset="0"/>
            </a:endParaRPr>
          </a:p>
          <a:p>
            <a:pPr algn="ctr" defTabSz="1066800">
              <a:lnSpc>
                <a:spcPct val="90000"/>
              </a:lnSpc>
              <a:spcBef>
                <a:spcPct val="0"/>
              </a:spcBef>
              <a:defRPr/>
            </a:pPr>
            <a:endParaRPr lang="de-DE" sz="600" b="1" kern="0" dirty="0" smtClean="0">
              <a:solidFill>
                <a:srgbClr val="C00000"/>
              </a:solidFill>
            </a:endParaRPr>
          </a:p>
          <a:p>
            <a:pPr algn="ctr" defTabSz="1066800">
              <a:lnSpc>
                <a:spcPct val="90000"/>
              </a:lnSpc>
              <a:spcBef>
                <a:spcPct val="0"/>
              </a:spcBef>
              <a:defRPr/>
            </a:pPr>
            <a:r>
              <a:rPr lang="de-DE" sz="1100" b="1" kern="0" dirty="0" smtClean="0">
                <a:solidFill>
                  <a:srgbClr val="C00000"/>
                </a:solidFill>
                <a:latin typeface="Century Gothic" panose="020B0502020202020204" pitchFamily="34" charset="0"/>
              </a:rPr>
              <a:t>Arbeitsangebot</a:t>
            </a:r>
            <a:endParaRPr lang="de-DE" sz="1100" b="1" kern="0" dirty="0">
              <a:solidFill>
                <a:srgbClr val="C00000"/>
              </a:solidFill>
              <a:latin typeface="Century Gothic" panose="020B0502020202020204" pitchFamily="34" charset="0"/>
            </a:endParaRPr>
          </a:p>
        </p:txBody>
      </p:sp>
      <p:sp>
        <p:nvSpPr>
          <p:cNvPr id="16" name="Textfeld 15"/>
          <p:cNvSpPr txBox="1">
            <a:spLocks noChangeAspect="1"/>
          </p:cNvSpPr>
          <p:nvPr/>
        </p:nvSpPr>
        <p:spPr>
          <a:xfrm>
            <a:off x="2734874" y="3529052"/>
            <a:ext cx="1536334" cy="997196"/>
          </a:xfrm>
          <a:prstGeom prst="rect">
            <a:avLst/>
          </a:prstGeom>
          <a:noFill/>
        </p:spPr>
        <p:txBody>
          <a:bodyPr wrap="square" rtlCol="0">
            <a:spAutoFit/>
          </a:bodyPr>
          <a:lstStyle/>
          <a:p>
            <a:pPr marL="0" marR="0" lvl="0" indent="0" algn="ctr" defTabSz="1066800" eaLnBrk="1" fontAlgn="auto" latinLnBrk="0" hangingPunct="1">
              <a:lnSpc>
                <a:spcPct val="90000"/>
              </a:lnSpc>
              <a:spcBef>
                <a:spcPct val="0"/>
              </a:spcBef>
              <a:spcAft>
                <a:spcPts val="0"/>
              </a:spcAft>
              <a:buClrTx/>
              <a:buSzTx/>
              <a:buFontTx/>
              <a:buNone/>
              <a:tabLst/>
              <a:defRPr/>
            </a:pPr>
            <a:r>
              <a:rPr lang="de-DE" sz="1200" b="0" kern="0" dirty="0" smtClean="0">
                <a:solidFill>
                  <a:srgbClr val="6E6452"/>
                </a:solidFill>
                <a:latin typeface="Century Gothic" panose="020B0502020202020204" pitchFamily="34" charset="0"/>
              </a:rPr>
              <a:t>Märkte für Güter und Dienstleistungen</a:t>
            </a:r>
          </a:p>
          <a:p>
            <a:pPr marL="0" marR="0" lvl="0" indent="0" algn="ctr" defTabSz="1066800" eaLnBrk="1" fontAlgn="auto" latinLnBrk="0" hangingPunct="1">
              <a:lnSpc>
                <a:spcPct val="90000"/>
              </a:lnSpc>
              <a:spcBef>
                <a:spcPct val="0"/>
              </a:spcBef>
              <a:spcAft>
                <a:spcPts val="0"/>
              </a:spcAft>
              <a:buClrTx/>
              <a:buSzTx/>
              <a:buFontTx/>
              <a:buNone/>
              <a:tabLst/>
              <a:defRPr/>
            </a:pPr>
            <a:endParaRPr kumimoji="0" lang="de-DE" sz="500" b="0" i="0" u="none" strike="noStrike" kern="0" cap="none" spc="0" normalizeH="0" baseline="0" noProof="0" dirty="0" smtClean="0">
              <a:ln>
                <a:noFill/>
              </a:ln>
              <a:solidFill>
                <a:srgbClr val="AD403D"/>
              </a:solidFill>
              <a:effectLst/>
              <a:uLnTx/>
              <a:uFillTx/>
              <a:latin typeface="Century Gothic" panose="020B0502020202020204" pitchFamily="34" charset="0"/>
            </a:endParaRPr>
          </a:p>
          <a:p>
            <a:pPr lvl="0" algn="ctr" defTabSz="1066800">
              <a:lnSpc>
                <a:spcPct val="90000"/>
              </a:lnSpc>
              <a:spcBef>
                <a:spcPct val="0"/>
              </a:spcBef>
              <a:defRPr/>
            </a:pPr>
            <a:r>
              <a:rPr lang="de-DE" sz="1050" b="0" kern="0" dirty="0" smtClean="0">
                <a:solidFill>
                  <a:srgbClr val="C00000"/>
                </a:solidFill>
                <a:latin typeface="Century Gothic" panose="020B0502020202020204" pitchFamily="34" charset="0"/>
              </a:rPr>
              <a:t> </a:t>
            </a:r>
            <a:r>
              <a:rPr lang="de-DE" sz="1100" kern="0" dirty="0" smtClean="0">
                <a:solidFill>
                  <a:srgbClr val="C00000"/>
                </a:solidFill>
                <a:latin typeface="Century Gothic" panose="020B0502020202020204" pitchFamily="34" charset="0"/>
              </a:rPr>
              <a:t>Arbeitsnachfrage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dirty="0">
              <a:ln>
                <a:noFill/>
              </a:ln>
              <a:solidFill>
                <a:sysClr val="windowText" lastClr="000000"/>
              </a:solidFill>
              <a:effectLst/>
              <a:uLnTx/>
              <a:uFillTx/>
            </a:endParaRPr>
          </a:p>
        </p:txBody>
      </p:sp>
      <p:sp>
        <p:nvSpPr>
          <p:cNvPr id="17" name="Textfeld 16"/>
          <p:cNvSpPr txBox="1">
            <a:spLocks noChangeAspect="1"/>
          </p:cNvSpPr>
          <p:nvPr/>
        </p:nvSpPr>
        <p:spPr>
          <a:xfrm>
            <a:off x="2783596" y="4477627"/>
            <a:ext cx="1487612" cy="1015663"/>
          </a:xfrm>
          <a:prstGeom prst="rect">
            <a:avLst/>
          </a:prstGeom>
          <a:noFill/>
          <a:ln>
            <a:noFill/>
          </a:ln>
        </p:spPr>
        <p:txBody>
          <a:bodyPr wrap="square" rtlCol="0">
            <a:spAutoFit/>
          </a:bodyPr>
          <a:lstStyle/>
          <a:p>
            <a:pPr lvl="0" algn="ctr">
              <a:defRPr/>
            </a:pPr>
            <a:r>
              <a:rPr lang="de-DE" sz="1000" i="1" kern="0" dirty="0" smtClean="0">
                <a:solidFill>
                  <a:schemeClr val="bg1"/>
                </a:solidFill>
                <a:latin typeface="Century Gothic" panose="020B0502020202020204" pitchFamily="34" charset="0"/>
              </a:rPr>
              <a:t>Privatwirtschafts-entwicklung</a:t>
            </a:r>
          </a:p>
          <a:p>
            <a:pPr lvl="0" algn="ctr">
              <a:defRPr/>
            </a:pPr>
            <a:endParaRPr lang="de-DE" sz="1000" b="0" i="1" kern="0" dirty="0" smtClean="0">
              <a:latin typeface="Century Gothic" panose="020B0502020202020204" pitchFamily="34" charset="0"/>
            </a:endParaRPr>
          </a:p>
          <a:p>
            <a:pPr algn="ctr">
              <a:defRPr/>
            </a:pPr>
            <a:r>
              <a:rPr lang="de-DE" sz="1000" kern="0" dirty="0" smtClean="0">
                <a:solidFill>
                  <a:srgbClr val="C0000F"/>
                </a:solidFill>
                <a:latin typeface="Century Gothic" panose="020B0502020202020204" pitchFamily="34" charset="0"/>
              </a:rPr>
              <a:t>Arbeitsplätze schaffen und erhalten</a:t>
            </a:r>
            <a:endParaRPr lang="de-DE" sz="1000" kern="0" dirty="0">
              <a:solidFill>
                <a:srgbClr val="C0000F"/>
              </a:solidFill>
              <a:latin typeface="Century Gothic" panose="020B0502020202020204" pitchFamily="34" charset="0"/>
            </a:endParaRPr>
          </a:p>
        </p:txBody>
      </p:sp>
      <p:sp>
        <p:nvSpPr>
          <p:cNvPr id="24" name="Abgerundetes Rechteck 23"/>
          <p:cNvSpPr>
            <a:spLocks noChangeAspect="1"/>
          </p:cNvSpPr>
          <p:nvPr/>
        </p:nvSpPr>
        <p:spPr>
          <a:xfrm>
            <a:off x="6270566" y="4445459"/>
            <a:ext cx="1410762" cy="108000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t"/>
          <a:lstStyle/>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p:txBody>
      </p:sp>
      <p:sp>
        <p:nvSpPr>
          <p:cNvPr id="25" name="Textfeld 24"/>
          <p:cNvSpPr txBox="1">
            <a:spLocks noChangeAspect="1"/>
          </p:cNvSpPr>
          <p:nvPr/>
        </p:nvSpPr>
        <p:spPr>
          <a:xfrm>
            <a:off x="6241509" y="4585445"/>
            <a:ext cx="1487612" cy="861774"/>
          </a:xfrm>
          <a:prstGeom prst="rect">
            <a:avLst/>
          </a:prstGeom>
          <a:noFill/>
          <a:ln>
            <a:noFill/>
          </a:ln>
        </p:spPr>
        <p:txBody>
          <a:bodyPr wrap="square" rtlCol="0">
            <a:spAutoFit/>
          </a:bodyPr>
          <a:lstStyle/>
          <a:p>
            <a:pPr lvl="0" algn="ctr">
              <a:defRPr/>
            </a:pPr>
            <a:r>
              <a:rPr lang="de-DE" sz="1000" i="1" kern="0" dirty="0" smtClean="0">
                <a:solidFill>
                  <a:schemeClr val="bg1"/>
                </a:solidFill>
                <a:latin typeface="Century Gothic" panose="020B0502020202020204" pitchFamily="34" charset="0"/>
              </a:rPr>
              <a:t>Berufliche Bildung und Qualifizierung</a:t>
            </a:r>
          </a:p>
          <a:p>
            <a:pPr lvl="0" algn="ctr">
              <a:defRPr/>
            </a:pPr>
            <a:endParaRPr lang="de-DE" sz="1000" b="0" i="1" kern="0" dirty="0" smtClean="0">
              <a:latin typeface="Century Gothic" panose="020B0502020202020204" pitchFamily="34" charset="0"/>
            </a:endParaRPr>
          </a:p>
          <a:p>
            <a:pPr algn="ctr">
              <a:defRPr/>
            </a:pPr>
            <a:r>
              <a:rPr lang="de-DE" sz="1000" kern="0" dirty="0" smtClean="0">
                <a:solidFill>
                  <a:srgbClr val="C0000F"/>
                </a:solidFill>
                <a:latin typeface="Century Gothic" panose="020B0502020202020204" pitchFamily="34" charset="0"/>
              </a:rPr>
              <a:t>Beschäftigungs-fähigkeit sichern</a:t>
            </a:r>
            <a:endParaRPr lang="de-DE" sz="1000" kern="0" dirty="0">
              <a:solidFill>
                <a:srgbClr val="C0000F"/>
              </a:solidFill>
              <a:latin typeface="Century Gothic" panose="020B0502020202020204" pitchFamily="34" charset="0"/>
            </a:endParaRPr>
          </a:p>
        </p:txBody>
      </p:sp>
      <p:sp>
        <p:nvSpPr>
          <p:cNvPr id="26" name="Abgerundetes Rechteck 25"/>
          <p:cNvSpPr>
            <a:spLocks noChangeAspect="1"/>
          </p:cNvSpPr>
          <p:nvPr/>
        </p:nvSpPr>
        <p:spPr>
          <a:xfrm>
            <a:off x="4569613" y="4445459"/>
            <a:ext cx="1410762" cy="108000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t"/>
          <a:lstStyle/>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 typeface="Arial" pitchFamily="34" charset="0"/>
              <a:buChar char="•"/>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900" b="0" i="0" u="none" strike="noStrike" kern="0" cap="none" spc="0" normalizeH="0" baseline="0" noProof="0" dirty="0" smtClean="0">
              <a:ln>
                <a:noFill/>
              </a:ln>
              <a:solidFill>
                <a:srgbClr val="9BBB59">
                  <a:lumMod val="50000"/>
                </a:srgbClr>
              </a:solidFill>
              <a:effectLst/>
              <a:uLnTx/>
              <a:uFillTx/>
              <a:latin typeface="Calibri"/>
              <a:ea typeface="+mn-ea"/>
              <a:cs typeface="+mn-cs"/>
            </a:endParaRPr>
          </a:p>
        </p:txBody>
      </p:sp>
      <p:sp>
        <p:nvSpPr>
          <p:cNvPr id="27" name="Textfeld 26"/>
          <p:cNvSpPr txBox="1">
            <a:spLocks noChangeAspect="1"/>
          </p:cNvSpPr>
          <p:nvPr/>
        </p:nvSpPr>
        <p:spPr>
          <a:xfrm>
            <a:off x="4507544" y="4585445"/>
            <a:ext cx="1487612" cy="861774"/>
          </a:xfrm>
          <a:prstGeom prst="rect">
            <a:avLst/>
          </a:prstGeom>
          <a:noFill/>
          <a:ln>
            <a:noFill/>
          </a:ln>
        </p:spPr>
        <p:txBody>
          <a:bodyPr wrap="square" rtlCol="0">
            <a:spAutoFit/>
          </a:bodyPr>
          <a:lstStyle/>
          <a:p>
            <a:pPr lvl="0" algn="ctr">
              <a:defRPr/>
            </a:pPr>
            <a:r>
              <a:rPr lang="de-DE" sz="1000" i="1" kern="0" dirty="0" smtClean="0">
                <a:solidFill>
                  <a:schemeClr val="bg1"/>
                </a:solidFill>
                <a:latin typeface="Century Gothic" panose="020B0502020202020204" pitchFamily="34" charset="0"/>
              </a:rPr>
              <a:t>Aktive Arbeitsmarkt-politik</a:t>
            </a:r>
          </a:p>
          <a:p>
            <a:pPr lvl="0" algn="ctr">
              <a:defRPr/>
            </a:pPr>
            <a:endParaRPr lang="de-DE" sz="1000" b="0" i="1" kern="0" dirty="0" smtClean="0">
              <a:latin typeface="Century Gothic" panose="020B0502020202020204" pitchFamily="34" charset="0"/>
            </a:endParaRPr>
          </a:p>
          <a:p>
            <a:pPr algn="ctr">
              <a:defRPr/>
            </a:pPr>
            <a:r>
              <a:rPr lang="de-DE" sz="1000" kern="0" dirty="0" smtClean="0">
                <a:solidFill>
                  <a:srgbClr val="C0000F"/>
                </a:solidFill>
                <a:latin typeface="Century Gothic" panose="020B0502020202020204" pitchFamily="34" charset="0"/>
              </a:rPr>
              <a:t>Beratung und Vermittlung</a:t>
            </a:r>
            <a:endParaRPr lang="de-DE" sz="1000" kern="0" dirty="0">
              <a:solidFill>
                <a:srgbClr val="C0000F"/>
              </a:solidFill>
              <a:latin typeface="Century Gothic" panose="020B0502020202020204" pitchFamily="34" charset="0"/>
            </a:endParaRPr>
          </a:p>
        </p:txBody>
      </p:sp>
      <p:sp>
        <p:nvSpPr>
          <p:cNvPr id="28" name="Textfeld 27"/>
          <p:cNvSpPr txBox="1"/>
          <p:nvPr/>
        </p:nvSpPr>
        <p:spPr>
          <a:xfrm>
            <a:off x="6232267" y="1583170"/>
            <a:ext cx="2825809" cy="1169551"/>
          </a:xfrm>
          <a:prstGeom prst="rect">
            <a:avLst/>
          </a:prstGeom>
          <a:noFill/>
        </p:spPr>
        <p:txBody>
          <a:bodyPr wrap="square" rtlCol="0">
            <a:spAutoFit/>
          </a:bodyPr>
          <a:lstStyle/>
          <a:p>
            <a:pPr>
              <a:spcAft>
                <a:spcPts val="600"/>
              </a:spcAft>
            </a:pPr>
            <a:r>
              <a:rPr lang="de-DE" sz="1200" dirty="0" smtClean="0">
                <a:solidFill>
                  <a:schemeClr val="accent1"/>
                </a:solidFill>
                <a:latin typeface="Century Gothic" panose="020B0502020202020204" pitchFamily="34" charset="0"/>
              </a:rPr>
              <a:t>Neue Qualifikationsanforderungen</a:t>
            </a:r>
            <a:endParaRPr lang="de-DE" sz="1200" b="0" dirty="0" smtClean="0">
              <a:solidFill>
                <a:schemeClr val="accent1"/>
              </a:solidFill>
              <a:latin typeface="Century Gothic" panose="020B0502020202020204" pitchFamily="34" charset="0"/>
            </a:endParaRPr>
          </a:p>
          <a:p>
            <a:pPr marL="285750" indent="-285750">
              <a:spcAft>
                <a:spcPts val="600"/>
              </a:spcAft>
              <a:buFont typeface="Wingdings" panose="05000000000000000000" pitchFamily="2" charset="2"/>
              <a:buChar char="§"/>
            </a:pPr>
            <a:r>
              <a:rPr lang="de-DE" sz="1200" b="0" dirty="0" smtClean="0">
                <a:solidFill>
                  <a:schemeClr val="accent1"/>
                </a:solidFill>
                <a:latin typeface="Century Gothic" panose="020B0502020202020204" pitchFamily="34" charset="0"/>
              </a:rPr>
              <a:t>Green Skills (auch für den informellen Sektor)</a:t>
            </a:r>
          </a:p>
          <a:p>
            <a:pPr marL="285750" indent="-285750">
              <a:spcAft>
                <a:spcPts val="600"/>
              </a:spcAft>
              <a:buFont typeface="Wingdings" panose="05000000000000000000" pitchFamily="2" charset="2"/>
              <a:buChar char="§"/>
            </a:pPr>
            <a:r>
              <a:rPr lang="de-DE" sz="1200" b="0" dirty="0" smtClean="0">
                <a:solidFill>
                  <a:schemeClr val="accent1"/>
                </a:solidFill>
                <a:latin typeface="Century Gothic" panose="020B0502020202020204" pitchFamily="34" charset="0"/>
              </a:rPr>
              <a:t>Bedarfsorientierte Aus- und Weiterbildungsangebote</a:t>
            </a:r>
            <a:endParaRPr lang="de-DE" sz="1200" b="0" dirty="0">
              <a:solidFill>
                <a:schemeClr val="accent1"/>
              </a:solidFill>
              <a:latin typeface="Century Gothic" panose="020B0502020202020204" pitchFamily="34" charset="0"/>
            </a:endParaRPr>
          </a:p>
        </p:txBody>
      </p:sp>
      <p:sp>
        <p:nvSpPr>
          <p:cNvPr id="29" name="Textfeld 28"/>
          <p:cNvSpPr txBox="1"/>
          <p:nvPr/>
        </p:nvSpPr>
        <p:spPr>
          <a:xfrm>
            <a:off x="137496" y="2951004"/>
            <a:ext cx="2438400" cy="1431161"/>
          </a:xfrm>
          <a:prstGeom prst="rect">
            <a:avLst/>
          </a:prstGeom>
          <a:noFill/>
        </p:spPr>
        <p:txBody>
          <a:bodyPr wrap="square" rtlCol="0">
            <a:spAutoFit/>
          </a:bodyPr>
          <a:lstStyle/>
          <a:p>
            <a:pPr lvl="0">
              <a:spcAft>
                <a:spcPts val="600"/>
              </a:spcAft>
            </a:pPr>
            <a:r>
              <a:rPr lang="de-DE" sz="1200" dirty="0" smtClean="0">
                <a:solidFill>
                  <a:schemeClr val="accent1"/>
                </a:solidFill>
                <a:latin typeface="Century Gothic" pitchFamily="34" charset="0"/>
                <a:ea typeface="Calibri"/>
                <a:cs typeface="Arial"/>
              </a:rPr>
              <a:t>Ökonomische Regulierung </a:t>
            </a:r>
          </a:p>
          <a:p>
            <a:pPr marL="285750" lvl="0" indent="-285750">
              <a:spcAft>
                <a:spcPts val="600"/>
              </a:spcAft>
              <a:buFont typeface="Wingdings" panose="05000000000000000000" pitchFamily="2" charset="2"/>
              <a:buChar char="§"/>
            </a:pPr>
            <a:r>
              <a:rPr lang="de-DE" sz="1200" b="0" dirty="0" smtClean="0">
                <a:solidFill>
                  <a:schemeClr val="accent1"/>
                </a:solidFill>
                <a:latin typeface="Century Gothic" pitchFamily="34" charset="0"/>
                <a:ea typeface="Calibri"/>
                <a:cs typeface="Arial"/>
              </a:rPr>
              <a:t>Aufbau grüner Wirtschaftszweige</a:t>
            </a:r>
          </a:p>
          <a:p>
            <a:pPr marL="285750" lvl="0" indent="-285750">
              <a:spcAft>
                <a:spcPts val="600"/>
              </a:spcAft>
              <a:buFont typeface="Wingdings" panose="05000000000000000000" pitchFamily="2" charset="2"/>
              <a:buChar char="§"/>
            </a:pPr>
            <a:r>
              <a:rPr lang="de-DE" sz="1200" b="0" dirty="0" smtClean="0">
                <a:solidFill>
                  <a:schemeClr val="accent1"/>
                </a:solidFill>
                <a:latin typeface="Century Gothic" pitchFamily="34" charset="0"/>
                <a:ea typeface="Calibri"/>
                <a:cs typeface="Arial"/>
              </a:rPr>
              <a:t>Förderung innovativer Unternehmen</a:t>
            </a:r>
          </a:p>
          <a:p>
            <a:pPr marL="285750" lvl="0" indent="-285750">
              <a:spcAft>
                <a:spcPts val="600"/>
              </a:spcAft>
              <a:buFont typeface="Wingdings" panose="05000000000000000000" pitchFamily="2" charset="2"/>
              <a:buChar char="§"/>
            </a:pPr>
            <a:r>
              <a:rPr lang="de-DE" sz="1200" b="0" dirty="0" smtClean="0">
                <a:solidFill>
                  <a:schemeClr val="accent1"/>
                </a:solidFill>
                <a:latin typeface="Century Gothic" pitchFamily="34" charset="0"/>
                <a:ea typeface="Calibri"/>
                <a:cs typeface="Arial"/>
              </a:rPr>
              <a:t>Schaffung von Green Jobs</a:t>
            </a:r>
            <a:endParaRPr lang="de-DE" sz="1200" b="0" dirty="0">
              <a:solidFill>
                <a:schemeClr val="accent1"/>
              </a:solidFill>
              <a:latin typeface="Century Gothic" pitchFamily="34" charset="0"/>
              <a:ea typeface="Calibri"/>
              <a:cs typeface="Arial"/>
            </a:endParaRPr>
          </a:p>
        </p:txBody>
      </p:sp>
      <p:sp>
        <p:nvSpPr>
          <p:cNvPr id="30" name="Textfeld 29"/>
          <p:cNvSpPr txBox="1"/>
          <p:nvPr/>
        </p:nvSpPr>
        <p:spPr>
          <a:xfrm>
            <a:off x="224486" y="5651252"/>
            <a:ext cx="4114800" cy="907941"/>
          </a:xfrm>
          <a:prstGeom prst="rect">
            <a:avLst/>
          </a:prstGeom>
          <a:noFill/>
        </p:spPr>
        <p:txBody>
          <a:bodyPr wrap="square" rtlCol="0">
            <a:spAutoFit/>
          </a:bodyPr>
          <a:lstStyle/>
          <a:p>
            <a:pPr marL="285750" lvl="0" indent="-285750">
              <a:spcAft>
                <a:spcPts val="600"/>
              </a:spcAft>
              <a:buFont typeface="Wingdings" panose="05000000000000000000" pitchFamily="2" charset="2"/>
              <a:buChar char="§"/>
            </a:pPr>
            <a:r>
              <a:rPr lang="de-DE" sz="1200" b="0" dirty="0" smtClean="0">
                <a:solidFill>
                  <a:schemeClr val="accent1"/>
                </a:solidFill>
                <a:latin typeface="Century Gothic" pitchFamily="34" charset="0"/>
                <a:ea typeface="Calibri"/>
                <a:cs typeface="Arial" panose="020B0604020202020204" pitchFamily="34" charset="0"/>
              </a:rPr>
              <a:t>Koordination mit entsprechenden Akteuren</a:t>
            </a:r>
          </a:p>
          <a:p>
            <a:pPr marL="285750" lvl="0" indent="-285750">
              <a:spcAft>
                <a:spcPts val="600"/>
              </a:spcAft>
              <a:buFont typeface="Wingdings" panose="05000000000000000000" pitchFamily="2" charset="2"/>
              <a:buChar char="§"/>
            </a:pPr>
            <a:r>
              <a:rPr lang="de-DE" sz="1200" b="0" dirty="0" smtClean="0">
                <a:solidFill>
                  <a:schemeClr val="accent1"/>
                </a:solidFill>
                <a:latin typeface="Century Gothic" pitchFamily="34" charset="0"/>
                <a:ea typeface="Calibri"/>
                <a:cs typeface="Arial" panose="020B0604020202020204" pitchFamily="34" charset="0"/>
              </a:rPr>
              <a:t>Vermittlungsangebote / Public </a:t>
            </a:r>
            <a:r>
              <a:rPr lang="de-DE" sz="1200" b="0" dirty="0" err="1" smtClean="0">
                <a:solidFill>
                  <a:schemeClr val="accent1"/>
                </a:solidFill>
                <a:latin typeface="Century Gothic" pitchFamily="34" charset="0"/>
                <a:ea typeface="Calibri"/>
                <a:cs typeface="Arial" panose="020B0604020202020204" pitchFamily="34" charset="0"/>
              </a:rPr>
              <a:t>Employment</a:t>
            </a:r>
            <a:r>
              <a:rPr lang="de-DE" sz="1200" b="0" dirty="0" smtClean="0">
                <a:solidFill>
                  <a:schemeClr val="accent1"/>
                </a:solidFill>
                <a:latin typeface="Century Gothic" pitchFamily="34" charset="0"/>
                <a:ea typeface="Calibri"/>
                <a:cs typeface="Arial" panose="020B0604020202020204" pitchFamily="34" charset="0"/>
              </a:rPr>
              <a:t> Services um Arbeitsplatzverluste im „braunen Sektor“ zu kompensieren</a:t>
            </a:r>
          </a:p>
        </p:txBody>
      </p:sp>
      <p:cxnSp>
        <p:nvCxnSpPr>
          <p:cNvPr id="31" name="Gerade Verbindung mit Pfeil 30"/>
          <p:cNvCxnSpPr/>
          <p:nvPr/>
        </p:nvCxnSpPr>
        <p:spPr bwMode="auto">
          <a:xfrm>
            <a:off x="2281886" y="3839339"/>
            <a:ext cx="423392" cy="37662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Gerade Verbindung mit Pfeil 31"/>
          <p:cNvCxnSpPr/>
          <p:nvPr/>
        </p:nvCxnSpPr>
        <p:spPr bwMode="auto">
          <a:xfrm flipV="1">
            <a:off x="3933825" y="5668467"/>
            <a:ext cx="632468" cy="3333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3" name="Gerade Verbindung mit Pfeil 32"/>
          <p:cNvCxnSpPr/>
          <p:nvPr/>
        </p:nvCxnSpPr>
        <p:spPr bwMode="auto">
          <a:xfrm flipH="1">
            <a:off x="7896225" y="2752721"/>
            <a:ext cx="563775" cy="104844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 name="Rechteck 3"/>
          <p:cNvSpPr/>
          <p:nvPr/>
        </p:nvSpPr>
        <p:spPr>
          <a:xfrm>
            <a:off x="1452999" y="2144532"/>
            <a:ext cx="4572000" cy="461665"/>
          </a:xfrm>
          <a:prstGeom prst="rect">
            <a:avLst/>
          </a:prstGeom>
        </p:spPr>
        <p:txBody>
          <a:bodyPr>
            <a:spAutoFit/>
          </a:bodyPr>
          <a:lstStyle/>
          <a:p>
            <a:pPr marL="285750" lvl="0" indent="-285750">
              <a:spcAft>
                <a:spcPts val="600"/>
              </a:spcAft>
              <a:buFont typeface="Wingdings" panose="05000000000000000000" pitchFamily="2" charset="2"/>
              <a:buChar char="§"/>
            </a:pPr>
            <a:r>
              <a:rPr lang="de-DE" sz="1200" b="0" dirty="0">
                <a:solidFill>
                  <a:schemeClr val="accent1"/>
                </a:solidFill>
                <a:latin typeface="Century Gothic" pitchFamily="34" charset="0"/>
                <a:ea typeface="Calibri"/>
                <a:cs typeface="Arial" panose="020B0604020202020204" pitchFamily="34" charset="0"/>
              </a:rPr>
              <a:t>Koordination mit sonstigen umwelt- und wirtschaftspolitischen </a:t>
            </a:r>
            <a:r>
              <a:rPr lang="de-DE" sz="1200" b="0" dirty="0" smtClean="0">
                <a:solidFill>
                  <a:schemeClr val="accent1"/>
                </a:solidFill>
                <a:latin typeface="Century Gothic" pitchFamily="34" charset="0"/>
                <a:ea typeface="Calibri"/>
                <a:cs typeface="Arial" panose="020B0604020202020204" pitchFamily="34" charset="0"/>
              </a:rPr>
              <a:t>Reformen und Maßnahmen</a:t>
            </a:r>
            <a:endParaRPr lang="de-DE" sz="1200" b="0" dirty="0">
              <a:solidFill>
                <a:schemeClr val="accent1"/>
              </a:solidFill>
              <a:latin typeface="Century Gothic" pitchFamily="34" charset="0"/>
              <a:ea typeface="Calibri"/>
              <a:cs typeface="Arial" panose="020B0604020202020204" pitchFamily="34" charset="0"/>
            </a:endParaRPr>
          </a:p>
        </p:txBody>
      </p:sp>
      <p:cxnSp>
        <p:nvCxnSpPr>
          <p:cNvPr id="34" name="Gerade Verbindung mit Pfeil 33"/>
          <p:cNvCxnSpPr/>
          <p:nvPr/>
        </p:nvCxnSpPr>
        <p:spPr bwMode="auto">
          <a:xfrm>
            <a:off x="3291345" y="2606198"/>
            <a:ext cx="423392" cy="37662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42671352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6E6452"/>
                </a:solidFill>
              </a:rPr>
              <a:t>Der Integrierte Ansatz</a:t>
            </a:r>
            <a:br>
              <a:rPr lang="de-DE" dirty="0">
                <a:solidFill>
                  <a:srgbClr val="6E6452"/>
                </a:solidFill>
              </a:rPr>
            </a:br>
            <a:r>
              <a:rPr lang="de-DE" sz="1400" b="0" dirty="0">
                <a:solidFill>
                  <a:srgbClr val="6E6452"/>
                </a:solidFill>
              </a:rPr>
              <a:t>Innerhalb einer Green Growth Strategie</a:t>
            </a:r>
            <a:endParaRPr lang="de-DE" dirty="0"/>
          </a:p>
        </p:txBody>
      </p:sp>
      <p:sp>
        <p:nvSpPr>
          <p:cNvPr id="3" name="Datumsplatzhalter 2"/>
          <p:cNvSpPr>
            <a:spLocks noGrp="1"/>
          </p:cNvSpPr>
          <p:nvPr>
            <p:ph type="dt" sz="half" idx="11"/>
          </p:nvPr>
        </p:nvSpPr>
        <p:spPr/>
        <p:txBody>
          <a:bodyPr/>
          <a:lstStyle/>
          <a:p>
            <a:fld id="{84258854-39EF-407B-93CD-56D0591DB5A5}" type="datetime1">
              <a:rPr lang="de-DE" smtClean="0"/>
              <a:t>13.10.2014</a:t>
            </a:fld>
            <a:endParaRPr lang="de-DE" dirty="0"/>
          </a:p>
        </p:txBody>
      </p:sp>
      <p:sp>
        <p:nvSpPr>
          <p:cNvPr id="7" name="Inhaltsplatzhalter 6"/>
          <p:cNvSpPr>
            <a:spLocks noGrp="1"/>
          </p:cNvSpPr>
          <p:nvPr>
            <p:ph idx="1"/>
          </p:nvPr>
        </p:nvSpPr>
        <p:spPr/>
        <p:txBody>
          <a:bodyPr/>
          <a:lstStyle/>
          <a:p>
            <a:pPr lvl="0"/>
            <a:r>
              <a:rPr lang="de-DE" sz="1400" b="1" dirty="0">
                <a:solidFill>
                  <a:srgbClr val="6E6452"/>
                </a:solidFill>
              </a:rPr>
              <a:t>Beschäftigungs- und </a:t>
            </a:r>
            <a:r>
              <a:rPr lang="de-DE" sz="1400" b="1" dirty="0" smtClean="0">
                <a:solidFill>
                  <a:srgbClr val="6E6452"/>
                </a:solidFill>
              </a:rPr>
              <a:t>arbeitsmarktpolitische Maßnahmen sind </a:t>
            </a:r>
            <a:r>
              <a:rPr lang="de-DE" sz="1400" b="1" dirty="0">
                <a:solidFill>
                  <a:srgbClr val="6E6452"/>
                </a:solidFill>
              </a:rPr>
              <a:t>wichtig für den Übergang zu Green </a:t>
            </a:r>
            <a:r>
              <a:rPr lang="de-DE" sz="1400" b="1" dirty="0" smtClean="0">
                <a:solidFill>
                  <a:srgbClr val="6E6452"/>
                </a:solidFill>
              </a:rPr>
              <a:t>Economy, weil sie…</a:t>
            </a:r>
          </a:p>
          <a:p>
            <a:pPr lvl="0"/>
            <a:endParaRPr lang="de-DE" sz="1400" b="1" dirty="0">
              <a:solidFill>
                <a:srgbClr val="6E6452"/>
              </a:solidFill>
            </a:endParaRPr>
          </a:p>
          <a:p>
            <a:pPr marL="645750" lvl="1" indent="-285750">
              <a:spcAft>
                <a:spcPts val="600"/>
              </a:spcAft>
              <a:buFont typeface="Arial" panose="020B0604020202020204" pitchFamily="34" charset="0"/>
              <a:buChar char="•"/>
            </a:pPr>
            <a:r>
              <a:rPr lang="de-DE" sz="1400" dirty="0" smtClean="0">
                <a:solidFill>
                  <a:srgbClr val="6E6452"/>
                </a:solidFill>
              </a:rPr>
              <a:t>…die </a:t>
            </a:r>
            <a:r>
              <a:rPr lang="de-DE" sz="1400" b="1" dirty="0" smtClean="0">
                <a:solidFill>
                  <a:srgbClr val="6E6452"/>
                </a:solidFill>
              </a:rPr>
              <a:t>Ressourcenallokation </a:t>
            </a:r>
            <a:r>
              <a:rPr lang="de-DE" sz="1400" dirty="0" smtClean="0">
                <a:solidFill>
                  <a:srgbClr val="6E6452"/>
                </a:solidFill>
              </a:rPr>
              <a:t>innerhalb </a:t>
            </a:r>
            <a:r>
              <a:rPr lang="de-DE" sz="1400" dirty="0">
                <a:solidFill>
                  <a:srgbClr val="6E6452"/>
                </a:solidFill>
              </a:rPr>
              <a:t>der </a:t>
            </a:r>
            <a:r>
              <a:rPr lang="de-DE" sz="1400" dirty="0" smtClean="0">
                <a:solidFill>
                  <a:srgbClr val="6E6452"/>
                </a:solidFill>
              </a:rPr>
              <a:t>Volkswirtschaft optimieren. </a:t>
            </a:r>
            <a:endParaRPr lang="de-DE" sz="1400" dirty="0">
              <a:solidFill>
                <a:srgbClr val="6E6452"/>
              </a:solidFill>
            </a:endParaRPr>
          </a:p>
          <a:p>
            <a:pPr marL="645750" lvl="1" indent="-285750">
              <a:spcAft>
                <a:spcPts val="600"/>
              </a:spcAft>
              <a:buFont typeface="Arial" panose="020B0604020202020204" pitchFamily="34" charset="0"/>
              <a:buChar char="•"/>
            </a:pPr>
            <a:r>
              <a:rPr lang="de-DE" sz="1400" dirty="0" smtClean="0">
                <a:solidFill>
                  <a:srgbClr val="6E6452"/>
                </a:solidFill>
              </a:rPr>
              <a:t>…</a:t>
            </a:r>
            <a:r>
              <a:rPr lang="de-DE" sz="1400" dirty="0">
                <a:solidFill>
                  <a:srgbClr val="6E6452"/>
                </a:solidFill>
              </a:rPr>
              <a:t>a</a:t>
            </a:r>
            <a:r>
              <a:rPr lang="de-DE" sz="1400" dirty="0" smtClean="0">
                <a:solidFill>
                  <a:srgbClr val="6E6452"/>
                </a:solidFill>
              </a:rPr>
              <a:t>uf eine geänderte </a:t>
            </a:r>
            <a:r>
              <a:rPr lang="de-DE" sz="1400" dirty="0">
                <a:solidFill>
                  <a:srgbClr val="6E6452"/>
                </a:solidFill>
              </a:rPr>
              <a:t>Arbeitsnachfrage </a:t>
            </a:r>
            <a:r>
              <a:rPr lang="de-DE" sz="1400" dirty="0" smtClean="0">
                <a:solidFill>
                  <a:srgbClr val="6E6452"/>
                </a:solidFill>
              </a:rPr>
              <a:t>mit aktiven Bildungsmaßnahmen reagieren und somit auch </a:t>
            </a:r>
            <a:r>
              <a:rPr lang="de-DE" sz="1400" b="1" dirty="0" smtClean="0">
                <a:solidFill>
                  <a:srgbClr val="6E6452"/>
                </a:solidFill>
              </a:rPr>
              <a:t>wachsende Umweltindustrien unterstützen </a:t>
            </a:r>
            <a:r>
              <a:rPr lang="de-DE" sz="1400" dirty="0" smtClean="0">
                <a:solidFill>
                  <a:srgbClr val="6E6452"/>
                </a:solidFill>
              </a:rPr>
              <a:t>und stärken.</a:t>
            </a:r>
            <a:endParaRPr lang="de-DE" sz="1400" dirty="0">
              <a:solidFill>
                <a:srgbClr val="6E6452"/>
              </a:solidFill>
            </a:endParaRPr>
          </a:p>
          <a:p>
            <a:pPr marL="645750" lvl="1" indent="-285750">
              <a:spcAft>
                <a:spcPts val="600"/>
              </a:spcAft>
              <a:buFont typeface="Arial" panose="020B0604020202020204" pitchFamily="34" charset="0"/>
              <a:buChar char="•"/>
            </a:pPr>
            <a:r>
              <a:rPr lang="de-DE" sz="1400" dirty="0" smtClean="0">
                <a:solidFill>
                  <a:srgbClr val="6E6452"/>
                </a:solidFill>
              </a:rPr>
              <a:t>…Widerstände und soziale Folgen durch den </a:t>
            </a:r>
            <a:r>
              <a:rPr lang="de-DE" sz="1400" b="1" dirty="0" smtClean="0">
                <a:solidFill>
                  <a:srgbClr val="6E6452"/>
                </a:solidFill>
              </a:rPr>
              <a:t>Arbeitsplatzabbau</a:t>
            </a:r>
            <a:r>
              <a:rPr lang="de-DE" sz="1400" dirty="0" smtClean="0">
                <a:solidFill>
                  <a:srgbClr val="6E6452"/>
                </a:solidFill>
              </a:rPr>
              <a:t> </a:t>
            </a:r>
            <a:r>
              <a:rPr lang="de-DE" sz="1400" dirty="0">
                <a:solidFill>
                  <a:srgbClr val="6E6452"/>
                </a:solidFill>
              </a:rPr>
              <a:t>in „braunen“ </a:t>
            </a:r>
            <a:r>
              <a:rPr lang="de-DE" sz="1400" dirty="0" smtClean="0">
                <a:solidFill>
                  <a:srgbClr val="6E6452"/>
                </a:solidFill>
              </a:rPr>
              <a:t>Wirtschaftszweigen durch entsprechende </a:t>
            </a:r>
            <a:r>
              <a:rPr lang="de-DE" sz="1400" dirty="0">
                <a:solidFill>
                  <a:srgbClr val="6E6452"/>
                </a:solidFill>
              </a:rPr>
              <a:t>Arbeitsmarkt- und </a:t>
            </a:r>
            <a:r>
              <a:rPr lang="de-DE" sz="1400" dirty="0" smtClean="0">
                <a:solidFill>
                  <a:srgbClr val="6E6452"/>
                </a:solidFill>
              </a:rPr>
              <a:t>Sozialpolitik entgegen wirken.</a:t>
            </a:r>
            <a:endParaRPr lang="de-DE" sz="1400" dirty="0">
              <a:solidFill>
                <a:srgbClr val="6E6452"/>
              </a:solidFill>
            </a:endParaRPr>
          </a:p>
          <a:p>
            <a:pPr marL="645750" lvl="1" indent="-285750">
              <a:spcAft>
                <a:spcPts val="600"/>
              </a:spcAft>
              <a:buFont typeface="Arial" panose="020B0604020202020204" pitchFamily="34" charset="0"/>
              <a:buChar char="•"/>
            </a:pPr>
            <a:r>
              <a:rPr lang="de-DE" sz="1400" dirty="0" smtClean="0">
                <a:solidFill>
                  <a:srgbClr val="6E6452"/>
                </a:solidFill>
              </a:rPr>
              <a:t>…eine Green Economy Strategie </a:t>
            </a:r>
            <a:r>
              <a:rPr lang="de-DE" sz="1400" b="1" dirty="0" smtClean="0">
                <a:solidFill>
                  <a:srgbClr val="6E6452"/>
                </a:solidFill>
              </a:rPr>
              <a:t>politisch legitimeren, </a:t>
            </a:r>
            <a:r>
              <a:rPr lang="de-DE" sz="1400" dirty="0" smtClean="0">
                <a:solidFill>
                  <a:srgbClr val="6E6452"/>
                </a:solidFill>
              </a:rPr>
              <a:t>indem sie den Transformationsprozess sozial und inklusiv gestalten kann. </a:t>
            </a:r>
          </a:p>
          <a:p>
            <a:pPr marL="645750" lvl="1" indent="-285750">
              <a:spcAft>
                <a:spcPts val="600"/>
              </a:spcAft>
              <a:buFont typeface="Arial" panose="020B0604020202020204" pitchFamily="34" charset="0"/>
              <a:buChar char="•"/>
            </a:pPr>
            <a:r>
              <a:rPr lang="de-DE" sz="1400" dirty="0" smtClean="0">
                <a:solidFill>
                  <a:srgbClr val="6E6452"/>
                </a:solidFill>
              </a:rPr>
              <a:t>…das Konzept von </a:t>
            </a:r>
            <a:r>
              <a:rPr lang="de-DE" sz="1400" b="1" dirty="0" err="1" smtClean="0">
                <a:solidFill>
                  <a:srgbClr val="6E6452"/>
                </a:solidFill>
              </a:rPr>
              <a:t>decent</a:t>
            </a:r>
            <a:r>
              <a:rPr lang="de-DE" sz="1400" b="1" dirty="0" smtClean="0">
                <a:solidFill>
                  <a:srgbClr val="6E6452"/>
                </a:solidFill>
              </a:rPr>
              <a:t> Jobs </a:t>
            </a:r>
            <a:r>
              <a:rPr lang="de-DE" sz="1400" dirty="0" smtClean="0">
                <a:solidFill>
                  <a:srgbClr val="6E6452"/>
                </a:solidFill>
              </a:rPr>
              <a:t>fördern. </a:t>
            </a:r>
            <a:endParaRPr lang="de-DE" sz="1400" dirty="0">
              <a:solidFill>
                <a:srgbClr val="6E6452"/>
              </a:solidFill>
            </a:endParaRPr>
          </a:p>
        </p:txBody>
      </p:sp>
    </p:spTree>
    <p:extLst>
      <p:ext uri="{BB962C8B-B14F-4D97-AF65-F5344CB8AC3E}">
        <p14:creationId xmlns:p14="http://schemas.microsoft.com/office/powerpoint/2010/main" val="254319618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en">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9525" cap="flat" cmpd="sng" algn="ctr">
          <a:noFill/>
          <a:prstDash val="solid"/>
          <a:round/>
          <a:headEnd type="none" w="med" len="med"/>
          <a:tailEnd type="none" w="med" len="med"/>
        </a:ln>
        <a:effec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dirty="0" err="1"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txDef>
      <a:spPr>
        <a:noFill/>
      </a:spPr>
      <a:bodyPr wrap="square" rtlCol="0">
        <a:spAutoFit/>
      </a:bodyPr>
      <a:lstStyle>
        <a:defPPr>
          <a:defRPr sz="1800" b="0" dirty="0" err="1" smtClean="0">
            <a:solidFill>
              <a:schemeClr val="tx2"/>
            </a:solidFill>
          </a:defRPr>
        </a:defPPr>
      </a:lstStyle>
    </a:tx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giz-powerpoint-leerfolie-en</Template>
  <TotalTime>0</TotalTime>
  <Words>4704</Words>
  <Application>Microsoft Office PowerPoint</Application>
  <PresentationFormat>Bildschirmpräsentation (4:3)</PresentationFormat>
  <Paragraphs>428</Paragraphs>
  <Slides>42</Slides>
  <Notes>9</Notes>
  <HiddenSlides>30</HiddenSlides>
  <MMClips>0</MMClips>
  <ScaleCrop>false</ScaleCrop>
  <HeadingPairs>
    <vt:vector size="4" baseType="variant">
      <vt:variant>
        <vt:lpstr>Design</vt:lpstr>
      </vt:variant>
      <vt:variant>
        <vt:i4>1</vt:i4>
      </vt:variant>
      <vt:variant>
        <vt:lpstr>Folientitel</vt:lpstr>
      </vt:variant>
      <vt:variant>
        <vt:i4>42</vt:i4>
      </vt:variant>
    </vt:vector>
  </HeadingPairs>
  <TitlesOfParts>
    <vt:vector size="43" baseType="lpstr">
      <vt:lpstr>giz-powerpoint-leerfolie-en</vt:lpstr>
      <vt:lpstr>Strategieverzahnung und Policy Integration –  RE/EE und Green Growth aus Beschäftigungsperspektive </vt:lpstr>
      <vt:lpstr>Inhalt</vt:lpstr>
      <vt:lpstr>Das SV Beschäftigungsförderung in der EZ </vt:lpstr>
      <vt:lpstr>Green Growth, RE/EE und Beschäftigungsförderung Chancen und Herausforderungen</vt:lpstr>
      <vt:lpstr>Beschäftigungseffekte von Green Growth, RE/EE Quantitativ</vt:lpstr>
      <vt:lpstr>Beschäftigungseffekte von Green Growth, RE/EE (und Investitionen in Infrastruktur i.A.) Quantitativ</vt:lpstr>
      <vt:lpstr>Beschäftigungseffekte von Green Growth, RE/EE  Qualitativ  </vt:lpstr>
      <vt:lpstr>Der Integrierte Ansatz Innerhalb einer Green Growth Strategie</vt:lpstr>
      <vt:lpstr>Der Integrierte Ansatz Innerhalb einer Green Growth Strategie</vt:lpstr>
      <vt:lpstr>Case Study CASE Südafrika (2014.2080.1) </vt:lpstr>
      <vt:lpstr>Case Study CASE Südafrika (2014.2080.1) </vt:lpstr>
      <vt:lpstr>Vielen Dank! </vt:lpstr>
      <vt:lpstr>Recherche zu „Good Practices: Strategieverzahnung und Policy Integration - Beschäftigungsförderung und Green Growth“ </vt:lpstr>
      <vt:lpstr>Inhalt</vt:lpstr>
      <vt:lpstr>Theoretische Grundlage I Is Green Growth Good for the Poor? </vt:lpstr>
      <vt:lpstr>Theoretische Grundlage II Is Green Growth Good for the Poor? </vt:lpstr>
      <vt:lpstr>Theoretische Grundlage III From Growth to Green Growth</vt:lpstr>
      <vt:lpstr>Theoretische Grundlage IV </vt:lpstr>
      <vt:lpstr>Strategien zur Beschäftigungsförderung I </vt:lpstr>
      <vt:lpstr>Strategien zur Beschäftigungsförderung II Strategies for Employment</vt:lpstr>
      <vt:lpstr>Strategien zur Beschäftigungsförderung III Strategies for Employment </vt:lpstr>
      <vt:lpstr>Strategien zur Beschäftigungsförderung IV </vt:lpstr>
      <vt:lpstr>Strategien zur Beschäftigungsförderung / Green Economy</vt:lpstr>
      <vt:lpstr>Strategien zur Beschäftigungsförderung / Green Economy</vt:lpstr>
      <vt:lpstr>Strategien zur Beschäftigungsförderung / Green Economy</vt:lpstr>
      <vt:lpstr>Strategien zur Beschäftigungsförderung / Green Economy  </vt:lpstr>
      <vt:lpstr>Strategien zur Beschäftigungsförderung / Green Economy</vt:lpstr>
      <vt:lpstr>Empirische Evidenz Verfügbare Studien </vt:lpstr>
      <vt:lpstr>Empirische Evidenz Ergebnisse aus Sektoruntersuchungen  </vt:lpstr>
      <vt:lpstr>Empirische Evidenz Ergebnisse aus Makrostudien </vt:lpstr>
      <vt:lpstr>Case Study CASE Kirgisistan (2011.2147.4) </vt:lpstr>
      <vt:lpstr>Case Study CASE Kirgisistan (2011.2147.4) </vt:lpstr>
      <vt:lpstr>Case Study CASE Philippinen (2012.2452.6)</vt:lpstr>
      <vt:lpstr>Case Study CASE Ägypten (2012.2452.6) </vt:lpstr>
      <vt:lpstr>Case Study CASE Ägypten (2012.2452.6) </vt:lpstr>
      <vt:lpstr>Case Study CASE Südafrika (2014.2080.1) </vt:lpstr>
      <vt:lpstr>Case Study CASE Südafrika (2014.2080.1) </vt:lpstr>
      <vt:lpstr>Case Study</vt:lpstr>
      <vt:lpstr>Instrumente I  ELMA</vt:lpstr>
      <vt:lpstr>Instrumente II  Assessing development impacts: lessons from a case study in Ghana. </vt:lpstr>
      <vt:lpstr>Instrumente III Assessing development impacts: lessons from a case study in Ghana. </vt:lpstr>
      <vt:lpstr>Literaturverzeichnis</vt:lpstr>
    </vt:vector>
  </TitlesOfParts>
  <Company>GIZ GmbH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Jannik Jäger</dc:creator>
  <cp:keywords>GIZ-Leerfolie</cp:keywords>
  <cp:lastModifiedBy>Roman Troxler</cp:lastModifiedBy>
  <cp:revision>148</cp:revision>
  <cp:lastPrinted>2014-10-13T07:50:23Z</cp:lastPrinted>
  <dcterms:created xsi:type="dcterms:W3CDTF">2014-09-02T15:03:45Z</dcterms:created>
  <dcterms:modified xsi:type="dcterms:W3CDTF">2014-10-13T07:51:19Z</dcterms:modified>
</cp:coreProperties>
</file>